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24"/>
  </p:notesMasterIdLst>
  <p:handoutMasterIdLst>
    <p:handoutMasterId r:id="rId25"/>
  </p:handoutMasterIdLst>
  <p:sldIdLst>
    <p:sldId id="264" r:id="rId5"/>
    <p:sldId id="276" r:id="rId6"/>
    <p:sldId id="275" r:id="rId7"/>
    <p:sldId id="278" r:id="rId8"/>
    <p:sldId id="283" r:id="rId9"/>
    <p:sldId id="279" r:id="rId10"/>
    <p:sldId id="280" r:id="rId11"/>
    <p:sldId id="281" r:id="rId12"/>
    <p:sldId id="291" r:id="rId13"/>
    <p:sldId id="282" r:id="rId14"/>
    <p:sldId id="284" r:id="rId15"/>
    <p:sldId id="292" r:id="rId16"/>
    <p:sldId id="285" r:id="rId17"/>
    <p:sldId id="286" r:id="rId18"/>
    <p:sldId id="287" r:id="rId19"/>
    <p:sldId id="288" r:id="rId20"/>
    <p:sldId id="289" r:id="rId21"/>
    <p:sldId id="290" r:id="rId22"/>
    <p:sldId id="268"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78BE21"/>
    <a:srgbClr val="000000"/>
    <a:srgbClr val="E8E8E8"/>
    <a:srgbClr val="0D0D0D"/>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37A016-7D31-494A-B7DE-28F730885D40}" v="12" dt="2025-08-27T16:04:52.4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9884" autoAdjust="0"/>
  </p:normalViewPr>
  <p:slideViewPr>
    <p:cSldViewPr snapToGrid="0">
      <p:cViewPr varScale="1">
        <p:scale>
          <a:sx n="111" d="100"/>
          <a:sy n="111" d="100"/>
        </p:scale>
        <p:origin x="594"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Calibri" panose="020F050202020403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Calibri" panose="020F0502020204030204" pitchFamily="34" charset="0"/>
              </a:rPr>
              <a:t>9/17/2025</a:t>
            </a:fld>
            <a:endParaRPr lang="en-US" dirty="0">
              <a:latin typeface="Calibri" panose="020F050202020403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Calibri" panose="020F050202020403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Calibri" panose="020F0502020204030204" pitchFamily="34" charset="0"/>
              </a:rPr>
              <a:t>‹#›</a:t>
            </a:fld>
            <a:endParaRPr lang="en-US" dirty="0">
              <a:latin typeface="Calibri" panose="020F050202020403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Calibri" panose="020F050202020403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Calibri" panose="020F0502020204030204" pitchFamily="34" charset="0"/>
              </a:defRPr>
            </a:lvl1pPr>
          </a:lstStyle>
          <a:p>
            <a:fld id="{A50CD39D-89B0-4C68-805A-35C75A7C20C8}" type="datetimeFigureOut">
              <a:rPr lang="en-US" smtClean="0"/>
              <a:pPr/>
              <a:t>9/17/2025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Calibri" panose="020F050202020403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Calibri" panose="020F050202020403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mn-lt"/>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294831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mn-lt"/>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19</a:t>
            </a:fld>
            <a:endParaRPr lang="en-US" dirty="0"/>
          </a:p>
        </p:txBody>
      </p:sp>
    </p:spTree>
    <p:extLst>
      <p:ext uri="{BB962C8B-B14F-4D97-AF65-F5344CB8AC3E}">
        <p14:creationId xmlns:p14="http://schemas.microsoft.com/office/powerpoint/2010/main" val="38091855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p:bg bwMode="gray">
      <p:bgPr>
        <a:solidFill>
          <a:schemeClr val="bg1"/>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4092602"/>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2" name="Title 2"/>
          <p:cNvSpPr>
            <a:spLocks noGrp="1"/>
          </p:cNvSpPr>
          <p:nvPr>
            <p:ph type="ctrTitle" hasCustomPrompt="1"/>
          </p:nvPr>
        </p:nvSpPr>
        <p:spPr bwMode="white">
          <a:xfrm>
            <a:off x="266700" y="4092602"/>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6"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solidFill>
                  <a:schemeClr val="tx2"/>
                </a:solidFill>
              </a:defRPr>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9/17/2025</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2" name="Picture 8" descr="Minnesota Department of Human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61520" y="970845"/>
            <a:ext cx="6468960" cy="2245959"/>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a:no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black">
          <a:xfrm>
            <a:off x="838200" y="6356350"/>
            <a:ext cx="1358590" cy="365125"/>
          </a:xfrm>
        </p:spPr>
        <p:txBody>
          <a:bodyPr/>
          <a:lstStyle/>
          <a:p>
            <a:fld id="{66C283A4-7960-4BFD-B3A5-A2CC5BB2A473}" type="datetime1">
              <a:rPr lang="en-US" smtClean="0"/>
              <a:t>9/17/2025</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9" name="Slide Number Placeholder 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1"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9/17/2025</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5"/>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Blu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5" name="Content Placeholder 2"/>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9/17/2025</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5"/>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5" name="Content Placeholder 2"/>
          <p:cNvSpPr>
            <a:spLocks noGrp="1"/>
          </p:cNvSpPr>
          <p:nvPr>
            <p:ph sz="quarter" idx="10"/>
          </p:nvPr>
        </p:nvSpPr>
        <p:spPr bwMode="gray">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9/17/2025</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13" name="Content Placeholder 2"/>
          <p:cNvSpPr>
            <a:spLocks noGrp="1"/>
          </p:cNvSpPr>
          <p:nvPr>
            <p:ph sz="quarter" idx="10"/>
          </p:nvPr>
        </p:nvSpPr>
        <p:spPr bwMode="white">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F4B91AA0-3BA7-4036-A3DA-317C6C4FFA29}" type="datetime1">
              <a:rPr lang="en-US" smtClean="0"/>
              <a:pPr/>
              <a:t>9/17/2025</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tx1"/>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3926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Dark, Image)">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9/17/2025</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olid Blue, Image)">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0" name="Content Placeholder 2"/>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3"/>
          <p:cNvSpPr>
            <a:spLocks noGrp="1"/>
          </p:cNvSpPr>
          <p:nvPr>
            <p:ph type="pic" sz="quarter" idx="13"/>
          </p:nvPr>
        </p:nvSpPr>
        <p:spPr bwMode="lt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9/17/2025</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Solid Light Gray, Image)">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Content Placeholder 2"/>
          <p:cNvSpPr>
            <a:spLocks noGrp="1"/>
          </p:cNvSpPr>
          <p:nvPr>
            <p:ph sz="quarter" idx="10"/>
          </p:nvPr>
        </p:nvSpPr>
        <p:spPr bwMode="gray">
          <a:xfrm>
            <a:off x="838200" y="1366345"/>
            <a:ext cx="6234953" cy="4788393"/>
          </a:xfrm>
        </p:spPr>
        <p:txBody>
          <a:bodyPr/>
          <a:lstStyle>
            <a:lvl1pPr>
              <a:buClr>
                <a:schemeClr val="tx1"/>
              </a:buClr>
              <a:defRPr>
                <a:solidFill>
                  <a:schemeClr val="tx2"/>
                </a:solidFill>
              </a:defRPr>
            </a:lvl1pPr>
            <a:lvl2pPr>
              <a:buClr>
                <a:schemeClr val="tx1"/>
              </a:buClr>
              <a:defRPr>
                <a:solidFill>
                  <a:schemeClr val="tx2"/>
                </a:solidFill>
              </a:defRPr>
            </a:lvl2pPr>
            <a:lvl3pPr>
              <a:buClr>
                <a:schemeClr val="tx1"/>
              </a:buClr>
              <a:defRPr>
                <a:solidFill>
                  <a:schemeClr val="tx2"/>
                </a:solidFill>
              </a:defRPr>
            </a:lvl3pPr>
            <a:lvl4pPr>
              <a:buClr>
                <a:schemeClr val="tx1"/>
              </a:buClr>
              <a:defRPr>
                <a:solidFill>
                  <a:schemeClr val="tx2"/>
                </a:solidFill>
              </a:defRPr>
            </a:lvl4pPr>
            <a:lvl5pPr>
              <a:buClr>
                <a:schemeClr val="tx1"/>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p:cNvSpPr>
            <a:spLocks noGrp="1"/>
          </p:cNvSpPr>
          <p:nvPr>
            <p:ph type="pic" sz="quarter" idx="13"/>
          </p:nvPr>
        </p:nvSpPr>
        <p:spPr bwMode="gray">
          <a:xfrm>
            <a:off x="7653566" y="1364826"/>
            <a:ext cx="4538434" cy="4538434"/>
          </a:xfrm>
        </p:spPr>
        <p:txBody>
          <a:bodyPr/>
          <a:lstStyle>
            <a:lvl1pPr>
              <a:buClr>
                <a:schemeClr val="tx1"/>
              </a:buClr>
              <a:defRPr>
                <a:solidFill>
                  <a:schemeClr val="tx2"/>
                </a:solidFill>
              </a:defRPr>
            </a:lvl1pPr>
          </a:lstStyle>
          <a:p>
            <a:r>
              <a:rPr lang="en-US"/>
              <a:t>Click icon to add picture</a:t>
            </a:r>
            <a:endParaRPr lang="en-US" dirty="0"/>
          </a:p>
        </p:txBody>
      </p:sp>
      <p:sp>
        <p:nvSpPr>
          <p:cNvPr id="9" name="Date Placeholder 4"/>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9/17/2025</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0" name="Slide Number Placeholder 6"/>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age (4-Up Vertical)">
    <p:bg bwMode="gray">
      <p:bgPr>
        <a:solidFill>
          <a:srgbClr val="E8E8E8"/>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33272"/>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11"/>
          <p:cNvSpPr>
            <a:spLocks noGrp="1"/>
          </p:cNvSpPr>
          <p:nvPr>
            <p:ph type="dt" sz="half" idx="10"/>
          </p:nvPr>
        </p:nvSpPr>
        <p:spPr bwMode="black"/>
        <p:txBody>
          <a:bodyPr/>
          <a:lstStyle/>
          <a:p>
            <a:fld id="{936DB2D6-5DF4-4264-A4A1-7D3EAF38D255}" type="datetime1">
              <a:rPr lang="en-US" smtClean="0"/>
              <a:t>9/17/2025</a:t>
            </a:fld>
            <a:endParaRPr lang="en-US" dirty="0"/>
          </a:p>
        </p:txBody>
      </p:sp>
      <p:sp>
        <p:nvSpPr>
          <p:cNvPr id="1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2780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3 Up Vertical)">
    <p:bg>
      <p:bgPr>
        <a:solidFill>
          <a:srgbClr val="E8E8E8"/>
        </a:solidFill>
        <a:effectLst/>
      </p:bgPr>
    </p:bg>
    <p:spTree>
      <p:nvGrpSpPr>
        <p:cNvPr id="1" name=""/>
        <p:cNvGrpSpPr/>
        <p:nvPr/>
      </p:nvGrpSpPr>
      <p:grpSpPr>
        <a:xfrm>
          <a:off x="0" y="0"/>
          <a:ext cx="0" cy="0"/>
          <a:chOff x="0" y="0"/>
          <a:chExt cx="0" cy="0"/>
        </a:xfrm>
      </p:grpSpPr>
      <p:sp>
        <p:nvSpPr>
          <p:cNvPr id="20"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5"/>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7"/>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9"/>
          <p:cNvSpPr>
            <a:spLocks noGrp="1"/>
          </p:cNvSpPr>
          <p:nvPr>
            <p:ph type="dt" sz="half" idx="10"/>
          </p:nvPr>
        </p:nvSpPr>
        <p:spPr bwMode="black"/>
        <p:txBody>
          <a:bodyPr/>
          <a:lstStyle/>
          <a:p>
            <a:fld id="{936DB2D6-5DF4-4264-A4A1-7D3EAF38D255}" type="datetime1">
              <a:rPr lang="en-US" smtClean="0"/>
              <a:t>9/17/2025</a:t>
            </a:fld>
            <a:endParaRPr lang="en-US" dirty="0"/>
          </a:p>
        </p:txBody>
      </p:sp>
      <p:sp>
        <p:nvSpPr>
          <p:cNvPr id="19" name="Footer Placeholder 10"/>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11"/>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6082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Reversed Logo)">
    <p:bg bwMode="gray">
      <p:bgPr>
        <a:solidFill>
          <a:schemeClr val="tx1"/>
        </a:solidFill>
        <a:effectLst/>
      </p:bgPr>
    </p:bg>
    <p:spTree>
      <p:nvGrpSpPr>
        <p:cNvPr id="1" name=""/>
        <p:cNvGrpSpPr/>
        <p:nvPr/>
      </p:nvGrpSpPr>
      <p:grpSpPr>
        <a:xfrm>
          <a:off x="0" y="0"/>
          <a:ext cx="0" cy="0"/>
          <a:chOff x="0" y="0"/>
          <a:chExt cx="0" cy="0"/>
        </a:xfrm>
      </p:grpSpPr>
      <p:sp>
        <p:nvSpPr>
          <p:cNvPr id="11" name="Rectangle 1"/>
          <p:cNvSpPr txBox="1">
            <a:spLocks/>
          </p:cNvSpPr>
          <p:nvPr userDrawn="1"/>
        </p:nvSpPr>
        <p:spPr bwMode="ltGray">
          <a:xfrm>
            <a:off x="0" y="4092604"/>
            <a:ext cx="12192000" cy="1295182"/>
          </a:xfrm>
          <a:prstGeom prst="rect">
            <a:avLst/>
          </a:prstGeom>
          <a:solidFill>
            <a:schemeClr val="accent2"/>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13" name="Title 2"/>
          <p:cNvSpPr>
            <a:spLocks noGrp="1"/>
          </p:cNvSpPr>
          <p:nvPr>
            <p:ph type="ctrTitle" hasCustomPrompt="1"/>
          </p:nvPr>
        </p:nvSpPr>
        <p:spPr bwMode="black">
          <a:xfrm>
            <a:off x="266700" y="4092602"/>
            <a:ext cx="11658600" cy="1295182"/>
          </a:xfrm>
          <a:noFill/>
        </p:spPr>
        <p:txBody>
          <a:bodyPr wrap="square" lIns="182880" tIns="91440" rIns="182880" bIns="91440" anchor="ctr">
            <a:normAutofit/>
          </a:bodyPr>
          <a:lstStyle>
            <a:lvl1pPr algn="ctr">
              <a:defRPr sz="3600">
                <a:solidFill>
                  <a:schemeClr val="tx2"/>
                </a:solidFill>
              </a:defRPr>
            </a:lvl1pPr>
          </a:lstStyle>
          <a:p>
            <a:r>
              <a:rPr lang="en-US" dirty="0"/>
              <a:t>Click to enter the slideshow title</a:t>
            </a:r>
          </a:p>
        </p:txBody>
      </p:sp>
      <p:sp>
        <p:nvSpPr>
          <p:cNvPr id="3" name="Rectangle 3"/>
          <p:cNvSpPr/>
          <p:nvPr userDrawn="1"/>
        </p:nvSpPr>
        <p:spPr bwMode="white">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8" name="Text Placeholder 4"/>
          <p:cNvSpPr>
            <a:spLocks noGrp="1"/>
          </p:cNvSpPr>
          <p:nvPr>
            <p:ph type="body" sz="quarter" idx="17" hasCustomPrompt="1"/>
          </p:nvPr>
        </p:nvSpPr>
        <p:spPr bwMode="black">
          <a:xfrm>
            <a:off x="838200" y="5644883"/>
            <a:ext cx="10515600" cy="711465"/>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D7ED242C-24FB-43A0-BCB6-43756FC812F6}" type="datetime1">
              <a:rPr lang="en-US" smtClean="0"/>
              <a:t>9/17/2025</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4" name="Picture 8" descr="Minnesota Department of Human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61819" y="970845"/>
            <a:ext cx="6468361" cy="2245959"/>
          </a:xfrm>
          <a:prstGeom prst="rect">
            <a:avLst/>
          </a:prstGeom>
        </p:spPr>
      </p:pic>
    </p:spTree>
    <p:extLst>
      <p:ext uri="{BB962C8B-B14F-4D97-AF65-F5344CB8AC3E}">
        <p14:creationId xmlns:p14="http://schemas.microsoft.com/office/powerpoint/2010/main" val="36973892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Horizontal)">
    <p:bg bwMode="gray">
      <p:bgPr>
        <a:solidFill>
          <a:srgbClr val="E8E8E8"/>
        </a:solidFill>
        <a:effectLst/>
      </p:bgPr>
    </p:bg>
    <p:spTree>
      <p:nvGrpSpPr>
        <p:cNvPr id="1" name=""/>
        <p:cNvGrpSpPr/>
        <p:nvPr/>
      </p:nvGrpSpPr>
      <p:grpSpPr>
        <a:xfrm>
          <a:off x="0" y="0"/>
          <a:ext cx="0" cy="0"/>
          <a:chOff x="0" y="0"/>
          <a:chExt cx="0" cy="0"/>
        </a:xfrm>
      </p:grpSpPr>
      <p:sp>
        <p:nvSpPr>
          <p:cNvPr id="21"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0"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3" name="Picture Placeholder 5"/>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6"/>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7"/>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8"/>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7" name="Picture Placeholder 9"/>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10"/>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3" name="Date Placeholder 11"/>
          <p:cNvSpPr>
            <a:spLocks noGrp="1"/>
          </p:cNvSpPr>
          <p:nvPr>
            <p:ph type="dt" sz="half" idx="10"/>
          </p:nvPr>
        </p:nvSpPr>
        <p:spPr bwMode="black"/>
        <p:txBody>
          <a:bodyPr/>
          <a:lstStyle/>
          <a:p>
            <a:fld id="{8DC79626-CE5A-4834-975C-E7305BA2E281}" type="datetime1">
              <a:rPr lang="en-US" smtClean="0"/>
              <a:t>9/17/2025</a:t>
            </a:fld>
            <a:endParaRPr lang="en-US" dirty="0"/>
          </a:p>
        </p:txBody>
      </p:sp>
      <p:sp>
        <p:nvSpPr>
          <p:cNvPr id="2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32564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2-Up Horizontal)">
    <p:bg>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9" name="Picture Placeholder 3"/>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5"/>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6"/>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3" name="Date Placeholder 7"/>
          <p:cNvSpPr>
            <a:spLocks noGrp="1"/>
          </p:cNvSpPr>
          <p:nvPr>
            <p:ph type="dt" sz="half" idx="10"/>
          </p:nvPr>
        </p:nvSpPr>
        <p:spPr bwMode="black"/>
        <p:txBody>
          <a:bodyPr/>
          <a:lstStyle/>
          <a:p>
            <a:fld id="{7F519661-29C3-4FE0-9FC3-375A85A42C46}" type="datetime1">
              <a:rPr lang="en-US" smtClean="0"/>
              <a:t>9/17/2025</a:t>
            </a:fld>
            <a:endParaRPr lang="en-US" dirty="0"/>
          </a:p>
        </p:txBody>
      </p:sp>
      <p:sp>
        <p:nvSpPr>
          <p:cNvPr id="20" name="Footer Placeholder 8"/>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9"/>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6"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345329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cons (4-Up Vertical)">
    <p:bg bwMode="gray">
      <p:bgRef idx="1001">
        <a:schemeClr val="bg1"/>
      </p:bgRef>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9"/>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10"/>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11"/>
          <p:cNvSpPr>
            <a:spLocks noGrp="1"/>
          </p:cNvSpPr>
          <p:nvPr>
            <p:ph type="dt" sz="half" idx="10"/>
          </p:nvPr>
        </p:nvSpPr>
        <p:spPr bwMode="black"/>
        <p:txBody>
          <a:bodyPr/>
          <a:lstStyle/>
          <a:p>
            <a:fld id="{4B4EEDC6-36CA-4209-B482-2ED76AA0BF08}" type="datetime1">
              <a:rPr lang="en-US" smtClean="0"/>
              <a:t>9/17/2025</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cons (3-Up Vertic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7"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6" name="Picture Placeholder 3"/>
          <p:cNvSpPr>
            <a:spLocks noGrp="1"/>
          </p:cNvSpPr>
          <p:nvPr>
            <p:ph type="pic" sz="quarter" idx="13" hasCustomPrompt="1"/>
          </p:nvPr>
        </p:nvSpPr>
        <p:spPr bwMode="gray">
          <a:xfrm>
            <a:off x="1697855"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1473242"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5"/>
          <p:cNvSpPr>
            <a:spLocks noGrp="1"/>
          </p:cNvSpPr>
          <p:nvPr>
            <p:ph type="pic" sz="quarter" idx="16" hasCustomPrompt="1"/>
          </p:nvPr>
        </p:nvSpPr>
        <p:spPr bwMode="gray">
          <a:xfrm>
            <a:off x="4936052"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6"/>
          <p:cNvSpPr>
            <a:spLocks noGrp="1"/>
          </p:cNvSpPr>
          <p:nvPr>
            <p:ph type="body" sz="quarter" idx="17" hasCustomPrompt="1"/>
          </p:nvPr>
        </p:nvSpPr>
        <p:spPr bwMode="black">
          <a:xfrm>
            <a:off x="4712235"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7"/>
          <p:cNvSpPr>
            <a:spLocks noGrp="1"/>
          </p:cNvSpPr>
          <p:nvPr>
            <p:ph type="pic" sz="quarter" idx="18" hasCustomPrompt="1"/>
          </p:nvPr>
        </p:nvSpPr>
        <p:spPr bwMode="gray">
          <a:xfrm>
            <a:off x="8174249"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8"/>
          <p:cNvSpPr>
            <a:spLocks noGrp="1"/>
          </p:cNvSpPr>
          <p:nvPr>
            <p:ph type="body" sz="quarter" idx="19" hasCustomPrompt="1"/>
          </p:nvPr>
        </p:nvSpPr>
        <p:spPr bwMode="black">
          <a:xfrm>
            <a:off x="7949636"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9"/>
          <p:cNvSpPr>
            <a:spLocks noGrp="1"/>
          </p:cNvSpPr>
          <p:nvPr>
            <p:ph type="dt" sz="half" idx="10"/>
          </p:nvPr>
        </p:nvSpPr>
        <p:spPr bwMode="black"/>
        <p:txBody>
          <a:bodyPr/>
          <a:lstStyle/>
          <a:p>
            <a:fld id="{4B4EEDC6-36CA-4209-B482-2ED76AA0BF08}" type="datetime1">
              <a:rPr lang="en-US" smtClean="0"/>
              <a:t>9/17/2025</a:t>
            </a:fld>
            <a:endParaRPr lang="en-US" dirty="0"/>
          </a:p>
        </p:txBody>
      </p:sp>
      <p:sp>
        <p:nvSpPr>
          <p:cNvPr id="20" name="Footer Placeholder 10"/>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5" name="Slide Number Placeholder 11"/>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9" name="Rectangle 12"/>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3473743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Icons (4-Up Horizontal)">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3"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6"/>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4" name="Date Placeholder 11"/>
          <p:cNvSpPr>
            <a:spLocks noGrp="1"/>
          </p:cNvSpPr>
          <p:nvPr>
            <p:ph type="dt" sz="half" idx="10"/>
          </p:nvPr>
        </p:nvSpPr>
        <p:spPr bwMode="black"/>
        <p:txBody>
          <a:bodyPr/>
          <a:lstStyle/>
          <a:p>
            <a:fld id="{1815FB38-58F3-410A-8DA4-4B706967601F}" type="datetime1">
              <a:rPr lang="en-US" smtClean="0"/>
              <a:t>9/17/2025</a:t>
            </a:fld>
            <a:endParaRPr lang="en-US" dirty="0"/>
          </a:p>
        </p:txBody>
      </p:sp>
      <p:sp>
        <p:nvSpPr>
          <p:cNvPr id="20"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13"/>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2069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cons (2-Up Horizontal)">
    <p:bg bwMode="gray">
      <p:bgRef idx="1001">
        <a:schemeClr val="bg1"/>
      </p:bgRef>
    </p:bg>
    <p:spTree>
      <p:nvGrpSpPr>
        <p:cNvPr id="1" name=""/>
        <p:cNvGrpSpPr/>
        <p:nvPr/>
      </p:nvGrpSpPr>
      <p:grpSpPr>
        <a:xfrm>
          <a:off x="0" y="0"/>
          <a:ext cx="0" cy="0"/>
          <a:chOff x="0" y="0"/>
          <a:chExt cx="0" cy="0"/>
        </a:xfrm>
      </p:grpSpPr>
      <p:sp>
        <p:nvSpPr>
          <p:cNvPr id="18"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2" name="Picture Placeholder 3"/>
          <p:cNvSpPr>
            <a:spLocks noGrp="1"/>
          </p:cNvSpPr>
          <p:nvPr>
            <p:ph type="pic" sz="quarter" idx="13" hasCustomPrompt="1"/>
          </p:nvPr>
        </p:nvSpPr>
        <p:spPr bwMode="gray">
          <a:xfrm>
            <a:off x="806332"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p:nvPr>
        </p:nvSpPr>
        <p:spPr bwMode="black">
          <a:xfrm>
            <a:off x="2876550"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5"/>
          <p:cNvSpPr>
            <a:spLocks noGrp="1"/>
          </p:cNvSpPr>
          <p:nvPr>
            <p:ph type="pic" sz="quarter" idx="17" hasCustomPrompt="1"/>
          </p:nvPr>
        </p:nvSpPr>
        <p:spPr bwMode="gray">
          <a:xfrm>
            <a:off x="6199805" y="2800328"/>
            <a:ext cx="1858809" cy="1858809"/>
          </a:xfrm>
          <a:prstGeom prst="rect">
            <a:avLst/>
          </a:prstGeom>
          <a:no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6"/>
          <p:cNvSpPr>
            <a:spLocks noGrp="1"/>
          </p:cNvSpPr>
          <p:nvPr>
            <p:ph type="body" sz="quarter" idx="18"/>
          </p:nvPr>
        </p:nvSpPr>
        <p:spPr bwMode="black">
          <a:xfrm>
            <a:off x="8270023" y="2800329"/>
            <a:ext cx="2866328" cy="1858809"/>
          </a:xfrm>
          <a:noFill/>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4" name="Date Placeholder 7"/>
          <p:cNvSpPr>
            <a:spLocks noGrp="1"/>
          </p:cNvSpPr>
          <p:nvPr>
            <p:ph type="dt" sz="half" idx="10"/>
          </p:nvPr>
        </p:nvSpPr>
        <p:spPr bwMode="black"/>
        <p:txBody>
          <a:bodyPr/>
          <a:lstStyle/>
          <a:p>
            <a:fld id="{0366E0EA-2D80-452F-9963-33FA7A36BC09}" type="datetime1">
              <a:rPr lang="en-US" smtClean="0"/>
              <a:t>9/17/2025</a:t>
            </a:fld>
            <a:endParaRPr lang="en-US" dirty="0"/>
          </a:p>
        </p:txBody>
      </p:sp>
      <p:sp>
        <p:nvSpPr>
          <p:cNvPr id="20" name="Footer Placeholder 8"/>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9"/>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10"/>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cons or Objects (10-Up)">
    <p:spTree>
      <p:nvGrpSpPr>
        <p:cNvPr id="1" name=""/>
        <p:cNvGrpSpPr/>
        <p:nvPr/>
      </p:nvGrpSpPr>
      <p:grpSpPr>
        <a:xfrm>
          <a:off x="0" y="0"/>
          <a:ext cx="0" cy="0"/>
          <a:chOff x="0" y="0"/>
          <a:chExt cx="0" cy="0"/>
        </a:xfrm>
      </p:grpSpPr>
      <p:sp>
        <p:nvSpPr>
          <p:cNvPr id="2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7" name="Content Placeholder 3"/>
          <p:cNvSpPr>
            <a:spLocks noGrp="1"/>
          </p:cNvSpPr>
          <p:nvPr>
            <p:ph sz="half" idx="15" hasCustomPrompt="1"/>
          </p:nvPr>
        </p:nvSpPr>
        <p:spPr>
          <a:xfrm>
            <a:off x="301038" y="1600201"/>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5" name="Content Placeholder 4"/>
          <p:cNvSpPr>
            <a:spLocks noGrp="1"/>
          </p:cNvSpPr>
          <p:nvPr>
            <p:ph sz="half" idx="27" hasCustomPrompt="1"/>
          </p:nvPr>
        </p:nvSpPr>
        <p:spPr>
          <a:xfrm>
            <a:off x="2676908" y="1600200"/>
            <a:ext cx="2069630" cy="2171701"/>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6" name="Content Placeholder 5"/>
          <p:cNvSpPr>
            <a:spLocks noGrp="1"/>
          </p:cNvSpPr>
          <p:nvPr>
            <p:ph sz="half" idx="28" hasCustomPrompt="1"/>
          </p:nvPr>
        </p:nvSpPr>
        <p:spPr>
          <a:xfrm>
            <a:off x="5061185" y="1600202"/>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8" name="Content Placeholder 6"/>
          <p:cNvSpPr>
            <a:spLocks noGrp="1"/>
          </p:cNvSpPr>
          <p:nvPr>
            <p:ph sz="half" idx="29" hasCustomPrompt="1"/>
          </p:nvPr>
        </p:nvSpPr>
        <p:spPr>
          <a:xfrm>
            <a:off x="7450666" y="1600200"/>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39" name="Content Placeholder 7"/>
          <p:cNvSpPr>
            <a:spLocks noGrp="1"/>
          </p:cNvSpPr>
          <p:nvPr>
            <p:ph sz="half" idx="30" hasCustomPrompt="1"/>
          </p:nvPr>
        </p:nvSpPr>
        <p:spPr>
          <a:xfrm>
            <a:off x="9809451" y="1600199"/>
            <a:ext cx="2069630" cy="2171699"/>
          </a:xfrm>
          <a:solidFill>
            <a:schemeClr val="bg1">
              <a:lumMod val="95000"/>
            </a:schemeClr>
          </a:solid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5" name="Content Placeholder 8"/>
          <p:cNvSpPr>
            <a:spLocks noGrp="1"/>
          </p:cNvSpPr>
          <p:nvPr>
            <p:ph sz="half" idx="31" hasCustomPrompt="1"/>
          </p:nvPr>
        </p:nvSpPr>
        <p:spPr>
          <a:xfrm>
            <a:off x="295833" y="4000500"/>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6" name="Content Placeholder 9"/>
          <p:cNvSpPr>
            <a:spLocks noGrp="1"/>
          </p:cNvSpPr>
          <p:nvPr>
            <p:ph sz="half" idx="32" hasCustomPrompt="1"/>
          </p:nvPr>
        </p:nvSpPr>
        <p:spPr>
          <a:xfrm>
            <a:off x="2671704" y="4000499"/>
            <a:ext cx="2069630" cy="2171701"/>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7" name="Content Placeholder 10"/>
          <p:cNvSpPr>
            <a:spLocks noGrp="1"/>
          </p:cNvSpPr>
          <p:nvPr>
            <p:ph sz="half" idx="33" hasCustomPrompt="1"/>
          </p:nvPr>
        </p:nvSpPr>
        <p:spPr>
          <a:xfrm>
            <a:off x="5055980" y="4000501"/>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8" name="Content Placeholder 11"/>
          <p:cNvSpPr>
            <a:spLocks noGrp="1"/>
          </p:cNvSpPr>
          <p:nvPr>
            <p:ph sz="half" idx="34" hasCustomPrompt="1"/>
          </p:nvPr>
        </p:nvSpPr>
        <p:spPr>
          <a:xfrm>
            <a:off x="7445462" y="4000499"/>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19" name="Content Placeholder 12"/>
          <p:cNvSpPr>
            <a:spLocks noGrp="1"/>
          </p:cNvSpPr>
          <p:nvPr>
            <p:ph sz="half" idx="35" hasCustomPrompt="1"/>
          </p:nvPr>
        </p:nvSpPr>
        <p:spPr>
          <a:xfrm>
            <a:off x="9804246" y="4000498"/>
            <a:ext cx="2069630" cy="2171699"/>
          </a:xfrm>
          <a:noFill/>
        </p:spPr>
        <p:txBody>
          <a:bodyPr>
            <a:normAutofit/>
          </a:bodyPr>
          <a:lstStyle>
            <a:lvl1pPr marL="0" indent="0">
              <a:buNone/>
              <a:defRPr sz="2500"/>
            </a:lvl1pPr>
            <a:lvl2pPr marL="391993" indent="0">
              <a:buNone/>
              <a:defRPr/>
            </a:lvl2pPr>
            <a:lvl3pPr marL="732244" indent="0">
              <a:buNone/>
              <a:defRPr/>
            </a:lvl3pPr>
            <a:lvl4pPr marL="1074062" indent="0">
              <a:buNone/>
              <a:defRPr/>
            </a:lvl4pPr>
            <a:lvl5pPr marL="1414312" indent="0">
              <a:buNone/>
              <a:defRPr/>
            </a:lvl5pPr>
          </a:lstStyle>
          <a:p>
            <a:pPr lvl="0"/>
            <a:r>
              <a:rPr lang="en-US" dirty="0"/>
              <a:t>Click icon to add object</a:t>
            </a:r>
          </a:p>
        </p:txBody>
      </p:sp>
      <p:sp>
        <p:nvSpPr>
          <p:cNvPr id="20" name="Date Placeholder 13"/>
          <p:cNvSpPr>
            <a:spLocks noGrp="1"/>
          </p:cNvSpPr>
          <p:nvPr>
            <p:ph type="dt" sz="half" idx="10"/>
          </p:nvPr>
        </p:nvSpPr>
        <p:spPr bwMode="black">
          <a:xfrm>
            <a:off x="838200" y="6356350"/>
            <a:ext cx="1358590" cy="365125"/>
          </a:xfrm>
        </p:spPr>
        <p:txBody>
          <a:bodyPr/>
          <a:lstStyle/>
          <a:p>
            <a:fld id="{1815FB38-58F3-410A-8DA4-4B706967601F}" type="datetime1">
              <a:rPr lang="en-US" smtClean="0"/>
              <a:t>9/17/2025</a:t>
            </a:fld>
            <a:endParaRPr lang="en-US" dirty="0"/>
          </a:p>
        </p:txBody>
      </p:sp>
      <p:sp>
        <p:nvSpPr>
          <p:cNvPr id="21" name="Footer Placeholder 1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22" name="Slide Number Placeholder 15"/>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
        <p:nvSpPr>
          <p:cNvPr id="25" name="Rectangle 16"/>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137733750"/>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Blue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7"/>
          </a:xfrm>
        </p:spPr>
        <p:txBody>
          <a:bodyPr/>
          <a:lstStyle/>
          <a:p>
            <a:r>
              <a:rPr lang="en-US"/>
              <a:t>Click icon to add picture</a:t>
            </a:r>
          </a:p>
        </p:txBody>
      </p:sp>
      <p:sp>
        <p:nvSpPr>
          <p:cNvPr id="5" name="Rectangle 2"/>
          <p:cNvSpPr txBox="1">
            <a:spLocks/>
          </p:cNvSpPr>
          <p:nvPr userDrawn="1"/>
        </p:nvSpPr>
        <p:spPr bwMode="black">
          <a:xfrm>
            <a:off x="-1" y="5638800"/>
            <a:ext cx="12192000" cy="1219200"/>
          </a:xfrm>
          <a:prstGeom prst="rect">
            <a:avLst/>
          </a:prstGeom>
          <a:solidFill>
            <a:srgbClr val="003865"/>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Dark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9"/>
          </a:xfrm>
        </p:spPr>
        <p:txBody>
          <a:bodyPr/>
          <a:lstStyle/>
          <a:p>
            <a:r>
              <a:rPr lang="en-US"/>
              <a:t>Click icon to add picture</a:t>
            </a:r>
          </a:p>
        </p:txBody>
      </p:sp>
      <p:sp>
        <p:nvSpPr>
          <p:cNvPr id="5" name="Rectangle 2"/>
          <p:cNvSpPr txBox="1">
            <a:spLocks/>
          </p:cNvSpPr>
          <p:nvPr userDrawn="1"/>
        </p:nvSpPr>
        <p:spPr bwMode="black">
          <a:xfrm>
            <a:off x="-1" y="5638801"/>
            <a:ext cx="12192000" cy="1219200"/>
          </a:xfrm>
          <a:prstGeom prst="rect">
            <a:avLst/>
          </a:prstGeom>
          <a:solidFill>
            <a:srgbClr val="0D0D0D">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700" y="5638801"/>
            <a:ext cx="11658600" cy="1219200"/>
          </a:xfrm>
          <a:no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g Image (Green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78BE21"/>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8" name="Rectangle 1"/>
          <p:cNvSpPr txBox="1">
            <a:spLocks/>
          </p:cNvSpPr>
          <p:nvPr userDrawn="1"/>
        </p:nvSpPr>
        <p:spPr bwMode="black">
          <a:xfrm>
            <a:off x="0" y="3477837"/>
            <a:ext cx="12192000" cy="1295182"/>
          </a:xfrm>
          <a:prstGeom prst="rect">
            <a:avLst/>
          </a:prstGeom>
          <a:solidFill>
            <a:schemeClr val="accent1"/>
          </a:solidFill>
        </p:spPr>
        <p:txBody>
          <a:bodyPr vert="horz" wrap="square"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3477837"/>
            <a:ext cx="11658600" cy="1295182"/>
          </a:xfrm>
          <a:no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3"/>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1" name="Text Placeholder 4"/>
          <p:cNvSpPr>
            <a:spLocks noGrp="1"/>
          </p:cNvSpPr>
          <p:nvPr>
            <p:ph type="body" sz="quarter" idx="18" hasCustomPrompt="1"/>
          </p:nvPr>
        </p:nvSpPr>
        <p:spPr bwMode="black">
          <a:xfrm>
            <a:off x="838200" y="5041204"/>
            <a:ext cx="10515600" cy="1097128"/>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pic>
        <p:nvPicPr>
          <p:cNvPr id="10" name="Picture 5"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5" y="5690768"/>
            <a:ext cx="3200400" cy="1111147"/>
          </a:xfrm>
          <a:prstGeom prst="rect">
            <a:avLst/>
          </a:prstGeom>
        </p:spPr>
      </p:pic>
      <p:sp>
        <p:nvSpPr>
          <p:cNvPr id="9" name="Footer Placeholder 6"/>
          <p:cNvSpPr>
            <a:spLocks noGrp="1"/>
          </p:cNvSpPr>
          <p:nvPr>
            <p:ph type="ftr" sz="quarter" idx="3"/>
          </p:nvPr>
        </p:nvSpPr>
        <p:spPr bwMode="black">
          <a:xfrm>
            <a:off x="5766153" y="6138332"/>
            <a:ext cx="5587647" cy="365125"/>
          </a:xfrm>
          <a:prstGeom prst="rect">
            <a:avLst/>
          </a:prstGeom>
        </p:spPr>
        <p:txBody>
          <a:bodyPr anchor="b"/>
          <a:lstStyle>
            <a:lvl1pPr algn="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Picture Placeholder 7"/>
          <p:cNvSpPr>
            <a:spLocks noGrp="1"/>
          </p:cNvSpPr>
          <p:nvPr>
            <p:ph type="pic" sz="quarter" idx="17"/>
          </p:nvPr>
        </p:nvSpPr>
        <p:spPr bwMode="gray">
          <a:xfrm>
            <a:off x="0" y="0"/>
            <a:ext cx="12192000" cy="3380732"/>
          </a:xfrm>
        </p:spPr>
        <p:txBody>
          <a:bodyPr/>
          <a:lstStyle/>
          <a:p>
            <a:r>
              <a:rPr lang="en-US"/>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g Image (Light Gray Titl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3"/>
            <a:ext cx="12192000" cy="5638798"/>
          </a:xfrm>
        </p:spPr>
        <p:txBody>
          <a:bodyPr/>
          <a:lstStyle/>
          <a:p>
            <a:r>
              <a:rPr lang="en-US"/>
              <a:t>Click icon to add picture</a:t>
            </a:r>
          </a:p>
        </p:txBody>
      </p:sp>
      <p:sp>
        <p:nvSpPr>
          <p:cNvPr id="5" name="Rectangle 2"/>
          <p:cNvSpPr txBox="1">
            <a:spLocks/>
          </p:cNvSpPr>
          <p:nvPr userDrawn="1"/>
        </p:nvSpPr>
        <p:spPr bwMode="auto">
          <a:xfrm>
            <a:off x="0" y="5638800"/>
            <a:ext cx="12192000" cy="1219200"/>
          </a:xfrm>
          <a:prstGeom prst="rect">
            <a:avLst/>
          </a:prstGeom>
          <a:solidFill>
            <a:srgbClr val="E8E8E8">
              <a:alpha val="87843"/>
            </a:srgb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tx2"/>
                </a:solidFill>
                <a:latin typeface="+mj-lt"/>
                <a:ea typeface="+mj-ea"/>
                <a:cs typeface="+mj-cs"/>
              </a:defRPr>
            </a:lvl1pPr>
          </a:lstStyle>
          <a:p>
            <a:endParaRPr lang="en-US" dirty="0"/>
          </a:p>
        </p:txBody>
      </p:sp>
      <p:sp>
        <p:nvSpPr>
          <p:cNvPr id="9" name="Title 3"/>
          <p:cNvSpPr>
            <a:spLocks noGrp="1"/>
          </p:cNvSpPr>
          <p:nvPr>
            <p:ph type="title" hasCustomPrompt="1"/>
          </p:nvPr>
        </p:nvSpPr>
        <p:spPr bwMode="black">
          <a:xfrm>
            <a:off x="266700" y="5638800"/>
            <a:ext cx="11658600" cy="1219200"/>
          </a:xfrm>
          <a:no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703797675"/>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creenshot (Dark Horizont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9/17/2025</a:t>
            </a:fld>
            <a:endParaRPr lang="en-US" dirty="0"/>
          </a:p>
        </p:txBody>
      </p:sp>
      <p:sp>
        <p:nvSpPr>
          <p:cNvPr id="7"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9"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shot (Dark Vertical)">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1"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Full Window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12"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6487256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Gray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2"/>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2"/>
          </p:nvPr>
        </p:nvSpPr>
        <p:spPr bwMode="black">
          <a:xfrm>
            <a:off x="838200" y="6356350"/>
            <a:ext cx="1358590" cy="365125"/>
          </a:xfrm>
        </p:spPr>
        <p:txBody>
          <a:bodyPr/>
          <a:lstStyle/>
          <a:p>
            <a:fld id="{5D76A200-3168-4D33-A718-3974884CE863}" type="datetime1">
              <a:rPr lang="en-US" smtClean="0"/>
              <a:t>9/17/2025</a:t>
            </a:fld>
            <a:endParaRPr lang="en-US" dirty="0"/>
          </a:p>
        </p:txBody>
      </p:sp>
      <p:sp>
        <p:nvSpPr>
          <p:cNvPr id="7"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1" name="Slide Number Placeholder 7"/>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reenshot (Light Gray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7" name="Text Placeholder 2"/>
          <p:cNvSpPr>
            <a:spLocks noGrp="1"/>
          </p:cNvSpPr>
          <p:nvPr>
            <p:ph type="body" sz="quarter" idx="11"/>
          </p:nvPr>
        </p:nvSpPr>
        <p:spPr bwMode="black">
          <a:xfrm>
            <a:off x="838200" y="1365203"/>
            <a:ext cx="10515600" cy="156718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6"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4"/>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creenshot (Full Window Ligh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pic>
        <p:nvPicPr>
          <p:cNvPr id="9"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10"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064751064"/>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creenshot (Blue Horizont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9/17/2025</a:t>
            </a:fld>
            <a:endParaRPr lang="en-US" dirty="0"/>
          </a:p>
        </p:txBody>
      </p:sp>
      <p:sp>
        <p:nvSpPr>
          <p:cNvPr id="9"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creenshot (Blue Vertical)">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sp>
        <p:nvSpPr>
          <p:cNvPr id="14" name="Text Placeholder 2"/>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5"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creenshot (Full Window Blue)">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bwMode="white">
          <a:xfrm>
            <a:off x="838200" y="-1"/>
            <a:ext cx="10515600" cy="1216025"/>
          </a:xfrm>
          <a:noFill/>
        </p:spPr>
        <p:txBody>
          <a:bodyPr lIns="0" rIns="0">
            <a:normAutofit/>
          </a:bodyPr>
          <a:lstStyle>
            <a:lvl1pPr algn="r">
              <a:defRPr sz="3600">
                <a:solidFill>
                  <a:schemeClr val="accent2"/>
                </a:solidFill>
              </a:defRPr>
            </a:lvl1pPr>
          </a:lstStyle>
          <a:p>
            <a:r>
              <a:rPr lang="en-US"/>
              <a:t>Click to edit Master title style</a:t>
            </a:r>
            <a:endParaRPr lang="en-US" dirty="0"/>
          </a:p>
        </p:txBody>
      </p:sp>
      <p:pic>
        <p:nvPicPr>
          <p:cNvPr id="6"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1264693"/>
            <a:ext cx="9387470" cy="5283060"/>
          </a:xfrm>
          <a:prstGeom prst="rect">
            <a:avLst/>
          </a:prstGeom>
          <a:ln>
            <a:noFill/>
          </a:ln>
          <a:effectLst>
            <a:outerShdw blurRad="292100" dist="139700" dir="2700000" algn="tl" rotWithShape="0">
              <a:srgbClr val="333333">
                <a:alpha val="65000"/>
              </a:srgbClr>
            </a:outerShdw>
          </a:effectLst>
        </p:spPr>
      </p:pic>
      <p:sp>
        <p:nvSpPr>
          <p:cNvPr id="7" name="Picture Placeholder 3" descr="Screenshot"/>
          <p:cNvSpPr>
            <a:spLocks noGrp="1"/>
          </p:cNvSpPr>
          <p:nvPr>
            <p:ph type="pic" sz="quarter" idx="10" hasCustomPrompt="1"/>
          </p:nvPr>
        </p:nvSpPr>
        <p:spPr bwMode="gray">
          <a:xfrm>
            <a:off x="1373459" y="1813862"/>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5757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Title 2"/>
          <p:cNvSpPr>
            <a:spLocks noGrp="1"/>
          </p:cNvSpPr>
          <p:nvPr>
            <p:ph type="title"/>
          </p:nvPr>
        </p:nvSpPr>
        <p:spPr bwMode="white">
          <a:xfrm>
            <a:off x="838200" y="-1"/>
            <a:ext cx="10515600" cy="1216025"/>
          </a:xfrm>
          <a:noFill/>
        </p:spPr>
        <p:txBody>
          <a:bodyPr lIns="45720" rIns="45720">
            <a:normAutofit/>
          </a:bodyPr>
          <a:lstStyle>
            <a:lvl1pPr algn="r">
              <a:defRPr sz="3600">
                <a:solidFill>
                  <a:schemeClr val="bg1"/>
                </a:solidFill>
              </a:defRPr>
            </a:lvl1pPr>
          </a:lstStyle>
          <a:p>
            <a:r>
              <a:rPr lang="en-US"/>
              <a:t>Click to edit Master title style</a:t>
            </a:r>
            <a:endParaRPr lang="en-US" dirty="0"/>
          </a:p>
        </p:txBody>
      </p:sp>
      <p:sp>
        <p:nvSpPr>
          <p:cNvPr id="12" name="Table Placeholder 3"/>
          <p:cNvSpPr>
            <a:spLocks noGrp="1"/>
          </p:cNvSpPr>
          <p:nvPr>
            <p:ph type="tbl" sz="quarter" idx="13"/>
          </p:nvPr>
        </p:nvSpPr>
        <p:spPr bwMode="gray">
          <a:xfrm>
            <a:off x="838200" y="1335088"/>
            <a:ext cx="10515600" cy="4841875"/>
          </a:xfrm>
        </p:spPr>
        <p:txBody>
          <a:bodyPr/>
          <a:lstStyle/>
          <a:p>
            <a:r>
              <a:rPr lang="en-US"/>
              <a:t>Click icon to add table</a:t>
            </a:r>
          </a:p>
        </p:txBody>
      </p:sp>
      <p:sp>
        <p:nvSpPr>
          <p:cNvPr id="4" name="Date Placeholder 4"/>
          <p:cNvSpPr>
            <a:spLocks noGrp="1"/>
          </p:cNvSpPr>
          <p:nvPr>
            <p:ph type="dt" sz="half" idx="10"/>
          </p:nvPr>
        </p:nvSpPr>
        <p:spPr bwMode="black"/>
        <p:txBody>
          <a:bodyPr/>
          <a:lstStyle/>
          <a:p>
            <a:fld id="{9A198C9B-0587-4A1E-9E03-E4C9FE222F08}" type="datetime1">
              <a:rPr lang="en-US" smtClean="0"/>
              <a:t>9/17/2025</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creenshot (Computer)">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2"/>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4"/>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5"/>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9/17/2025</a:t>
            </a:fld>
            <a:endParaRPr lang="en-US" dirty="0"/>
          </a:p>
        </p:txBody>
      </p:sp>
      <p:sp>
        <p:nvSpPr>
          <p:cNvPr id="9" name="Footer Placeholder 6"/>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7"/>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creenshot (Computer, Tablet, Phone)">
    <p:bg bwMode="black">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t="8417"/>
          <a:stretch/>
        </p:blipFill>
        <p:spPr bwMode="gray">
          <a:xfrm>
            <a:off x="513807" y="300788"/>
            <a:ext cx="11412844" cy="6506515"/>
          </a:xfrm>
          <a:prstGeom prst="rect">
            <a:avLst/>
          </a:prstGeom>
        </p:spPr>
      </p:pic>
      <p:sp>
        <p:nvSpPr>
          <p:cNvPr id="13" name="Title 2"/>
          <p:cNvSpPr>
            <a:spLocks noGrp="1"/>
          </p:cNvSpPr>
          <p:nvPr>
            <p:ph type="title" hasCustomPrompt="1"/>
          </p:nvPr>
        </p:nvSpPr>
        <p:spPr bwMode="white">
          <a:xfrm>
            <a:off x="815897" y="287066"/>
            <a:ext cx="3521927" cy="2734914"/>
          </a:xfrm>
        </p:spPr>
        <p:txBody>
          <a:bodyPr/>
          <a:lstStyle>
            <a:lvl1pPr>
              <a:defRPr b="0">
                <a:solidFill>
                  <a:schemeClr val="tx1"/>
                </a:solidFill>
              </a:defRPr>
            </a:lvl1pPr>
          </a:lstStyle>
          <a:p>
            <a:r>
              <a:rPr lang="en-US" dirty="0"/>
              <a:t>Click to edit title</a:t>
            </a:r>
          </a:p>
        </p:txBody>
      </p:sp>
      <p:sp>
        <p:nvSpPr>
          <p:cNvPr id="15" name="Picture Placeholder 3"/>
          <p:cNvSpPr>
            <a:spLocks noGrp="1"/>
          </p:cNvSpPr>
          <p:nvPr>
            <p:ph type="pic" sz="quarter" idx="10" hasCustomPrompt="1"/>
          </p:nvPr>
        </p:nvSpPr>
        <p:spPr bwMode="gray">
          <a:xfrm>
            <a:off x="4976788" y="691883"/>
            <a:ext cx="6298572" cy="3369130"/>
          </a:xfrm>
        </p:spPr>
        <p:txBody>
          <a:bodyPr/>
          <a:lstStyle>
            <a:lvl1pPr>
              <a:defRPr/>
            </a:lvl1pPr>
          </a:lstStyle>
          <a:p>
            <a:r>
              <a:rPr lang="en-US" dirty="0"/>
              <a:t>Click icon to insert screenshot</a:t>
            </a:r>
          </a:p>
        </p:txBody>
      </p:sp>
      <p:sp>
        <p:nvSpPr>
          <p:cNvPr id="12" name="Picture Placeholder 4"/>
          <p:cNvSpPr>
            <a:spLocks noGrp="1"/>
          </p:cNvSpPr>
          <p:nvPr>
            <p:ph type="pic" sz="quarter" idx="13" hasCustomPrompt="1"/>
          </p:nvPr>
        </p:nvSpPr>
        <p:spPr bwMode="gray">
          <a:xfrm>
            <a:off x="2393577" y="3413074"/>
            <a:ext cx="1848970" cy="2458337"/>
          </a:xfrm>
        </p:spPr>
        <p:txBody>
          <a:bodyPr>
            <a:normAutofit/>
          </a:bodyPr>
          <a:lstStyle>
            <a:lvl1pPr>
              <a:defRPr sz="2200"/>
            </a:lvl1pPr>
          </a:lstStyle>
          <a:p>
            <a:r>
              <a:rPr lang="en-US" dirty="0"/>
              <a:t>Click icon to insert screenshot</a:t>
            </a:r>
          </a:p>
        </p:txBody>
      </p:sp>
      <p:sp>
        <p:nvSpPr>
          <p:cNvPr id="17" name="Picture Placeholder 5"/>
          <p:cNvSpPr>
            <a:spLocks noGrp="1"/>
          </p:cNvSpPr>
          <p:nvPr>
            <p:ph type="pic" sz="quarter" idx="14" hasCustomPrompt="1"/>
          </p:nvPr>
        </p:nvSpPr>
        <p:spPr bwMode="gray">
          <a:xfrm>
            <a:off x="968188" y="4352926"/>
            <a:ext cx="894231" cy="1570503"/>
          </a:xfrm>
        </p:spPr>
        <p:txBody>
          <a:bodyPr>
            <a:normAutofit/>
          </a:bodyPr>
          <a:lstStyle>
            <a:lvl1pPr marL="171450" indent="-171450">
              <a:buFont typeface="Arial" panose="020B0604020202020204" pitchFamily="34" charset="0"/>
              <a:buChar char="•"/>
              <a:defRPr sz="950"/>
            </a:lvl1pPr>
          </a:lstStyle>
          <a:p>
            <a:r>
              <a:rPr lang="en-US" dirty="0"/>
              <a:t>Click icon to insert screenshot</a:t>
            </a:r>
          </a:p>
        </p:txBody>
      </p:sp>
      <p:sp>
        <p:nvSpPr>
          <p:cNvPr id="10" name="Date Placeholder 6"/>
          <p:cNvSpPr>
            <a:spLocks noGrp="1"/>
          </p:cNvSpPr>
          <p:nvPr>
            <p:ph type="dt" sz="half" idx="11"/>
          </p:nvPr>
        </p:nvSpPr>
        <p:spPr bwMode="white">
          <a:xfrm>
            <a:off x="838200" y="6356350"/>
            <a:ext cx="1358590" cy="365125"/>
          </a:xfrm>
        </p:spPr>
        <p:txBody>
          <a:bodyPr/>
          <a:lstStyle>
            <a:lvl1pPr>
              <a:defRPr>
                <a:solidFill>
                  <a:schemeClr val="tx2"/>
                </a:solidFill>
              </a:defRPr>
            </a:lvl1pPr>
          </a:lstStyle>
          <a:p>
            <a:fld id="{276FB33B-BCEE-4E25-B97B-A564B0E1024B}" type="datetime1">
              <a:rPr lang="en-US" smtClean="0"/>
              <a:pPr/>
              <a:t>9/17/2025</a:t>
            </a:fld>
            <a:endParaRPr lang="en-US" dirty="0"/>
          </a:p>
        </p:txBody>
      </p:sp>
      <p:sp>
        <p:nvSpPr>
          <p:cNvPr id="9" name="Footer Placeholder 7"/>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tx1"/>
                </a:solidFill>
              </a:rPr>
              <a:t>|</a:t>
            </a:r>
            <a:r>
              <a:rPr lang="en-US" dirty="0"/>
              <a:t> mn.gov/</a:t>
            </a:r>
            <a:r>
              <a:rPr lang="en-US" dirty="0" err="1"/>
              <a:t>websiteurl</a:t>
            </a:r>
            <a:endParaRPr lang="en-US" dirty="0"/>
          </a:p>
        </p:txBody>
      </p:sp>
      <p:sp>
        <p:nvSpPr>
          <p:cNvPr id="11" name="Slide Number Placeholder 8"/>
          <p:cNvSpPr>
            <a:spLocks noGrp="1"/>
          </p:cNvSpPr>
          <p:nvPr>
            <p:ph type="sldNum" sz="quarter" idx="12"/>
          </p:nvPr>
        </p:nvSpPr>
        <p:spPr bwMode="white">
          <a:xfrm>
            <a:off x="9891132" y="6356350"/>
            <a:ext cx="1462668" cy="365125"/>
          </a:xfrm>
        </p:spPr>
        <p:txBody>
          <a:bodyPr/>
          <a:lstStyle>
            <a:lvl1pPr>
              <a:defRPr>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2763675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9/17/2025</a:t>
            </a:fld>
            <a:endParaRPr lang="en-US" dirty="0"/>
          </a:p>
        </p:txBody>
      </p:sp>
      <p:sp>
        <p:nvSpPr>
          <p:cNvPr id="9"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Dark Background)">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9/17/2025</a:t>
            </a:fld>
            <a:endParaRPr lang="en-US" dirty="0"/>
          </a:p>
        </p:txBody>
      </p:sp>
      <p:sp>
        <p:nvSpPr>
          <p:cNvPr id="18"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hoto Background (Blue Title, Overlay)">
    <p:spTree>
      <p:nvGrpSpPr>
        <p:cNvPr id="1" name=""/>
        <p:cNvGrpSpPr/>
        <p:nvPr/>
      </p:nvGrpSpPr>
      <p:grpSpPr>
        <a:xfrm>
          <a:off x="0" y="0"/>
          <a:ext cx="0" cy="0"/>
          <a:chOff x="0" y="0"/>
          <a:chExt cx="0" cy="0"/>
        </a:xfrm>
      </p:grpSpPr>
      <p:sp>
        <p:nvSpPr>
          <p:cNvPr id="12"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1"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9" name="Picture Placeholder 3"/>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7" name="Content Placeholder 4"/>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hoto Background (White Title, Blue Overlay)">
    <p:spTree>
      <p:nvGrpSpPr>
        <p:cNvPr id="1" name=""/>
        <p:cNvGrpSpPr/>
        <p:nvPr/>
      </p:nvGrpSpPr>
      <p:grpSpPr>
        <a:xfrm>
          <a:off x="0" y="0"/>
          <a:ext cx="0" cy="0"/>
          <a:chOff x="0" y="0"/>
          <a:chExt cx="0" cy="0"/>
        </a:xfrm>
      </p:grpSpPr>
      <p:sp>
        <p:nvSpPr>
          <p:cNvPr id="8" name="Title 1"/>
          <p:cNvSpPr>
            <a:spLocks noGrp="1"/>
          </p:cNvSpPr>
          <p:nvPr>
            <p:ph type="title"/>
          </p:nvPr>
        </p:nvSpPr>
        <p:spPr bwMode="black">
          <a:xfrm>
            <a:off x="838200" y="-1"/>
            <a:ext cx="10515600" cy="1216025"/>
          </a:xfrm>
          <a:noFill/>
        </p:spPr>
        <p:txBody>
          <a:bodyPr lIns="0" rIns="0">
            <a:normAutofit/>
          </a:bodyPr>
          <a:lstStyle>
            <a:lvl1pPr algn="r">
              <a:defRPr sz="3600">
                <a:solidFill>
                  <a:schemeClr val="tx1"/>
                </a:solidFill>
              </a:defRPr>
            </a:lvl1pPr>
          </a:lstStyle>
          <a:p>
            <a:r>
              <a:rPr lang="en-US"/>
              <a:t>Click to edit Master title style</a:t>
            </a:r>
            <a:endParaRPr lang="en-US" dirty="0"/>
          </a:p>
        </p:txBody>
      </p:sp>
      <p:sp>
        <p:nvSpPr>
          <p:cNvPr id="9" name="Picture Placeholder 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7" name="Content Placeholder 3"/>
          <p:cNvSpPr>
            <a:spLocks noGrp="1"/>
          </p:cNvSpPr>
          <p:nvPr>
            <p:ph idx="1"/>
          </p:nvPr>
        </p:nvSpPr>
        <p:spPr bwMode="auto">
          <a:xfrm>
            <a:off x="0" y="1921328"/>
            <a:ext cx="5683624" cy="4234542"/>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Background (Blue Circle)">
    <p:bg bwMode="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endParaRPr lang="en-US" dirty="0"/>
          </a:p>
        </p:txBody>
      </p:sp>
      <p:sp>
        <p:nvSpPr>
          <p:cNvPr id="9" name="Title 2"/>
          <p:cNvSpPr>
            <a:spLocks noGrp="1"/>
          </p:cNvSpPr>
          <p:nvPr>
            <p:ph type="title" hasCustomPrompt="1"/>
          </p:nvPr>
        </p:nvSpPr>
        <p:spPr bwMode="auto">
          <a:xfrm>
            <a:off x="6304108"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Background (Multiple Circles)">
    <p:bg>
      <p:bgPr>
        <a:solidFill>
          <a:schemeClr val="bg1"/>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5"/>
          </p:nvPr>
        </p:nvSpPr>
        <p:spPr bwMode="gray">
          <a:xfrm>
            <a:off x="0" y="0"/>
            <a:ext cx="12192000" cy="6858000"/>
          </a:xfrm>
        </p:spPr>
        <p:txBody>
          <a:bodyPr/>
          <a:lstStyle/>
          <a:p>
            <a:r>
              <a:rPr lang="en-US"/>
              <a:t>Click icon to add picture</a:t>
            </a:r>
            <a:endParaRPr lang="en-US" dirty="0"/>
          </a:p>
        </p:txBody>
      </p:sp>
      <p:sp>
        <p:nvSpPr>
          <p:cNvPr id="8" name="Title 2"/>
          <p:cNvSpPr>
            <a:spLocks noGrp="1"/>
          </p:cNvSpPr>
          <p:nvPr>
            <p:ph type="title" hasCustomPrompt="1"/>
          </p:nvPr>
        </p:nvSpPr>
        <p:spPr bwMode="auto">
          <a:xfrm>
            <a:off x="7289728" y="901318"/>
            <a:ext cx="4661388" cy="4661388"/>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12" name="Text Placeholder 3"/>
          <p:cNvSpPr>
            <a:spLocks noGrp="1"/>
          </p:cNvSpPr>
          <p:nvPr>
            <p:ph type="body" sz="quarter" idx="16" hasCustomPrompt="1"/>
          </p:nvPr>
        </p:nvSpPr>
        <p:spPr bwMode="auto">
          <a:xfrm>
            <a:off x="6054753" y="398666"/>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13" name="Text Placeholder 4"/>
          <p:cNvSpPr>
            <a:spLocks noGrp="1"/>
          </p:cNvSpPr>
          <p:nvPr>
            <p:ph type="body" sz="quarter" idx="17" hasCustomPrompt="1"/>
          </p:nvPr>
        </p:nvSpPr>
        <p:spPr bwMode="auto">
          <a:xfrm>
            <a:off x="5679058" y="3827626"/>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or Statement (Blue Box, Photo BG)">
    <p:bg>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3"/>
          </p:nvPr>
        </p:nvSpPr>
        <p:spPr bwMode="gray">
          <a:xfrm>
            <a:off x="0" y="0"/>
            <a:ext cx="12192000" cy="6858000"/>
          </a:xfrm>
        </p:spPr>
        <p:txBody>
          <a:bodyPr/>
          <a:lstStyle/>
          <a:p>
            <a:r>
              <a:rPr lang="en-US"/>
              <a:t>Click icon to add picture</a:t>
            </a:r>
          </a:p>
        </p:txBody>
      </p:sp>
      <p:sp>
        <p:nvSpPr>
          <p:cNvPr id="5" name="Title 2"/>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or Statement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2"/>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3"/>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9/17/2025</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5"/>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2" name="Rectangle 1"/>
          <p:cNvSpPr txBox="1">
            <a:spLocks/>
          </p:cNvSpPr>
          <p:nvPr userDrawn="1"/>
        </p:nvSpPr>
        <p:spPr bwMode="black">
          <a:xfrm>
            <a:off x="0" y="4188561"/>
            <a:ext cx="12192000" cy="1199223"/>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4188564"/>
            <a:ext cx="11658600" cy="1199223"/>
          </a:xfrm>
          <a:no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3"/>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0" name="Text Placeholder 4"/>
          <p:cNvSpPr>
            <a:spLocks noGrp="1"/>
          </p:cNvSpPr>
          <p:nvPr>
            <p:ph type="body" sz="quarter" idx="18" hasCustomPrompt="1"/>
          </p:nvPr>
        </p:nvSpPr>
        <p:spPr bwMode="black">
          <a:xfrm>
            <a:off x="838200" y="5644884"/>
            <a:ext cx="10515600" cy="711464"/>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Job Title</a:t>
            </a:r>
          </a:p>
        </p:txBody>
      </p:sp>
      <p:sp>
        <p:nvSpPr>
          <p:cNvPr id="18" name="Date Placeholder 5"/>
          <p:cNvSpPr>
            <a:spLocks noGrp="1"/>
          </p:cNvSpPr>
          <p:nvPr>
            <p:ph type="dt" sz="half" idx="15"/>
          </p:nvPr>
        </p:nvSpPr>
        <p:spPr bwMode="black"/>
        <p:txBody>
          <a:bodyPr/>
          <a:lstStyle/>
          <a:p>
            <a:fld id="{A8CA1A9B-139F-4606-AD0A-F3253110DAE5}" type="datetime1">
              <a:rPr lang="en-US" smtClean="0"/>
              <a:t>9/17/2025</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19" name="Slide Number Placeholder 7"/>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3" name="Picture 8"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34033"/>
            <a:ext cx="3200400" cy="1111147"/>
          </a:xfrm>
          <a:prstGeom prst="rect">
            <a:avLst/>
          </a:prstGeom>
        </p:spPr>
      </p:pic>
      <p:sp>
        <p:nvSpPr>
          <p:cNvPr id="11" name="Picture Placeholder 9"/>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Quote or Statement (Light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9" name="Rectangle 1"/>
          <p:cNvSpPr txBox="1">
            <a:spLocks/>
          </p:cNvSpPr>
          <p:nvPr userDrawn="1"/>
        </p:nvSpPr>
        <p:spPr bwMode="black">
          <a:xfrm>
            <a:off x="0" y="1389684"/>
            <a:ext cx="12192000" cy="1340989"/>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accent2"/>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389685"/>
            <a:ext cx="11658600" cy="1340989"/>
          </a:xfrm>
          <a:no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3"/>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2"/>
                </a:solidFill>
              </a:defRPr>
            </a:lvl1pPr>
          </a:lstStyle>
          <a:p>
            <a:pPr lvl="0"/>
            <a:r>
              <a:rPr lang="en-US" dirty="0"/>
              <a:t>Make a secondary statement here.</a:t>
            </a:r>
          </a:p>
        </p:txBody>
      </p:sp>
      <p:sp>
        <p:nvSpPr>
          <p:cNvPr id="3" name="Date Placeholder 4"/>
          <p:cNvSpPr>
            <a:spLocks noGrp="1"/>
          </p:cNvSpPr>
          <p:nvPr>
            <p:ph type="dt" sz="half" idx="10"/>
          </p:nvPr>
        </p:nvSpPr>
        <p:spPr bwMode="black"/>
        <p:txBody>
          <a:bodyPr/>
          <a:lstStyle/>
          <a:p>
            <a:fld id="{466A75E6-E45B-4C5D-981E-7C8ED0C72F5D}" type="datetime1">
              <a:rPr lang="en-US" smtClean="0"/>
              <a:t>9/17/2025</a:t>
            </a:fld>
            <a:endParaRPr lang="en-US" dirty="0"/>
          </a:p>
        </p:txBody>
      </p:sp>
      <p:sp>
        <p:nvSpPr>
          <p:cNvPr id="5" name="Footer Placeholder 5"/>
          <p:cNvSpPr>
            <a:spLocks noGrp="1"/>
          </p:cNvSpPr>
          <p:nvPr>
            <p:ph type="ftr" sz="quarter" idx="12"/>
          </p:nvPr>
        </p:nvSpPr>
        <p:spPr bwMode="black"/>
        <p:txBody>
          <a:bodyPr/>
          <a:lstStyle>
            <a:lvl1pPr>
              <a:defRPr>
                <a:solidFill>
                  <a:schemeClr val="tx2"/>
                </a:solidFill>
              </a:defRPr>
            </a:lvl1pPr>
          </a:lstStyle>
          <a:p>
            <a:r>
              <a:rPr lang="en-US" dirty="0"/>
              <a:t>Optional Tagline Goes Here | mn.gov/</a:t>
            </a:r>
            <a:r>
              <a:rPr lang="en-US" dirty="0" err="1"/>
              <a:t>websiteurl</a:t>
            </a:r>
            <a:endParaRPr lang="en-US" dirty="0"/>
          </a:p>
        </p:txBody>
      </p:sp>
      <p:sp>
        <p:nvSpPr>
          <p:cNvPr id="4" name="Slide Number Placeholder 6"/>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or Statement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1"/>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2"/>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3"/>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4"/>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9/17/2025</a:t>
            </a:fld>
            <a:endParaRPr lang="en-US" dirty="0"/>
          </a:p>
        </p:txBody>
      </p:sp>
      <p:sp>
        <p:nvSpPr>
          <p:cNvPr id="5" name="Footer Placeholder 5"/>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6"/>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hank You">
    <p:bg bwMode="auto">
      <p:bgPr>
        <a:solidFill>
          <a:srgbClr val="E8E8E8"/>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1651380"/>
            <a:ext cx="12192000" cy="1733266"/>
          </a:xfrm>
          <a:prstGeom prst="rect">
            <a:avLst/>
          </a:prstGeom>
          <a:solidFill>
            <a:schemeClr val="tx1"/>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651380"/>
            <a:ext cx="11658600" cy="1733266"/>
          </a:xfrm>
          <a:no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2"/>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2"/>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3"/>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9/17/2025</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a:solidFill>
                  <a:schemeClr val="tx2"/>
                </a:solidFill>
              </a:rPr>
              <a:t>Optional Tagline Goes Here</a:t>
            </a:r>
            <a:r>
              <a:rPr lang="en-US" dirty="0"/>
              <a:t> </a:t>
            </a:r>
            <a:r>
              <a:rPr lang="en-US" dirty="0">
                <a:solidFill>
                  <a:schemeClr val="accent1"/>
                </a:solidFill>
              </a:rPr>
              <a:t>|</a:t>
            </a:r>
            <a:r>
              <a:rPr lang="en-US" dirty="0"/>
              <a:t> </a:t>
            </a:r>
            <a:r>
              <a:rPr lang="en-US" dirty="0">
                <a:solidFill>
                  <a:schemeClr val="tx2"/>
                </a:solidFill>
              </a:rPr>
              <a:t>mn.gov/</a:t>
            </a:r>
            <a:r>
              <a:rPr lang="en-US" dirty="0" err="1">
                <a:solidFill>
                  <a:schemeClr val="tx2"/>
                </a:solidFill>
              </a:rPr>
              <a:t>websiteurl</a:t>
            </a:r>
            <a:endParaRPr lang="en-US" dirty="0">
              <a:solidFill>
                <a:schemeClr val="tx2"/>
              </a:solidFill>
            </a:endParaRPr>
          </a:p>
        </p:txBody>
      </p:sp>
      <p:sp>
        <p:nvSpPr>
          <p:cNvPr id="4" name="Slide Number Placeholder 5"/>
          <p:cNvSpPr>
            <a:spLocks noGrp="1"/>
          </p:cNvSpPr>
          <p:nvPr>
            <p:ph type="sldNum" sz="quarter" idx="11"/>
          </p:nvPr>
        </p:nvSpPr>
        <p:spPr bwMode="black"/>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7"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11455"/>
            <a:ext cx="3200400" cy="1111147"/>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hank You (Blue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9/17/2025</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 mn.gov/</a:t>
            </a:r>
            <a:r>
              <a:rPr lang="en-US" dirty="0" err="1"/>
              <a:t>websiteurl</a:t>
            </a:r>
            <a:endParaRPr lang="en-US" dirty="0"/>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8" descr="Minnesota Department of Human Service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153400" y="311455"/>
            <a:ext cx="3200400" cy="1111147"/>
          </a:xfrm>
          <a:prstGeom prst="rect">
            <a:avLst/>
          </a:prstGeom>
        </p:spPr>
      </p:pic>
    </p:spTree>
    <p:extLst>
      <p:ext uri="{BB962C8B-B14F-4D97-AF65-F5344CB8AC3E}">
        <p14:creationId xmlns:p14="http://schemas.microsoft.com/office/powerpoint/2010/main" val="210960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hite)">
    <p:bg bwMode="gray">
      <p:bgRef idx="1001">
        <a:schemeClr val="bg1"/>
      </p:bgRef>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4"/>
          <p:cNvSpPr>
            <a:spLocks noGrp="1"/>
          </p:cNvSpPr>
          <p:nvPr>
            <p:ph type="dt" sz="half" idx="10"/>
          </p:nvPr>
        </p:nvSpPr>
        <p:spPr bwMode="black"/>
        <p:txBody>
          <a:bodyPr/>
          <a:lstStyle/>
          <a:p>
            <a:fld id="{824D5D47-1752-4D84-8BFB-C2F71A34C932}" type="datetime1">
              <a:rPr lang="en-US" smtClean="0"/>
              <a:t>9/17/2025</a:t>
            </a:fld>
            <a:endParaRPr lang="en-US" dirty="0"/>
          </a:p>
        </p:txBody>
      </p:sp>
      <p:sp>
        <p:nvSpPr>
          <p:cNvPr id="10"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3" name="Content Placeholder 3"/>
          <p:cNvSpPr>
            <a:spLocks noGrp="1"/>
          </p:cNvSpPr>
          <p:nvPr>
            <p:ph sz="half" idx="1"/>
          </p:nvPr>
        </p:nvSpPr>
        <p:spPr bwMode="gray">
          <a:xfrm>
            <a:off x="838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4"/>
          <p:cNvSpPr>
            <a:spLocks noGrp="1"/>
          </p:cNvSpPr>
          <p:nvPr>
            <p:ph sz="half" idx="2"/>
          </p:nvPr>
        </p:nvSpPr>
        <p:spPr bwMode="gray">
          <a:xfrm>
            <a:off x="6172200" y="1594624"/>
            <a:ext cx="5181600" cy="4582339"/>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5"/>
          <p:cNvSpPr>
            <a:spLocks noGrp="1"/>
          </p:cNvSpPr>
          <p:nvPr>
            <p:ph type="dt" sz="half" idx="10"/>
          </p:nvPr>
        </p:nvSpPr>
        <p:spPr bwMode="black"/>
        <p:txBody>
          <a:bodyPr/>
          <a:lstStyle/>
          <a:p>
            <a:fld id="{7C198DD1-C477-482D-A126-3FBDD1778E48}" type="datetime1">
              <a:rPr lang="en-US" smtClean="0"/>
              <a:t>9/17/2025</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Boxed)">
    <p:bg bwMode="auto">
      <p:bgPr>
        <a:solidFill>
          <a:srgbClr val="E8E8E8"/>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p:cNvSpPr>
            <a:spLocks noGrp="1"/>
          </p:cNvSpPr>
          <p:nvPr>
            <p:ph idx="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4"/>
          <p:cNvSpPr>
            <a:spLocks noGrp="1"/>
          </p:cNvSpPr>
          <p:nvPr>
            <p:ph type="dt" sz="half" idx="10"/>
          </p:nvPr>
        </p:nvSpPr>
        <p:spPr bwMode="black"/>
        <p:txBody>
          <a:bodyPr/>
          <a:lstStyle/>
          <a:p>
            <a:fld id="{9A198C9B-0587-4A1E-9E03-E4C9FE222F08}" type="datetime1">
              <a:rPr lang="en-US" smtClean="0"/>
              <a:t>9/17/2025</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Title 2"/>
          <p:cNvSpPr>
            <a:spLocks noGrp="1"/>
          </p:cNvSpPr>
          <p:nvPr>
            <p:ph type="title"/>
          </p:nvPr>
        </p:nvSpPr>
        <p:spPr bwMode="white">
          <a:xfrm>
            <a:off x="838200" y="-1"/>
            <a:ext cx="10515600" cy="1216025"/>
          </a:xfrm>
          <a:noFill/>
        </p:spPr>
        <p:txBody>
          <a:bodyPr lIns="0" rIns="0">
            <a:normAutofit/>
          </a:bodyPr>
          <a:lstStyle>
            <a:lvl1pPr algn="r">
              <a:defRPr sz="3600">
                <a:solidFill>
                  <a:schemeClr val="bg1"/>
                </a:solidFill>
              </a:defRPr>
            </a:lvl1pPr>
          </a:lstStyle>
          <a:p>
            <a:r>
              <a:rPr lang="en-US"/>
              <a:t>Click to edit Master title style</a:t>
            </a:r>
            <a:endParaRPr lang="en-US" dirty="0"/>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3"/>
          <p:cNvSpPr>
            <a:spLocks noGrp="1"/>
          </p:cNvSpPr>
          <p:nvPr>
            <p:ph sz="half" idx="1"/>
          </p:nvPr>
        </p:nvSpPr>
        <p:spPr bwMode="gray">
          <a:xfrm>
            <a:off x="838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4"/>
          <p:cNvSpPr>
            <a:spLocks noGrp="1"/>
          </p:cNvSpPr>
          <p:nvPr>
            <p:ph sz="half" idx="2"/>
          </p:nvPr>
        </p:nvSpPr>
        <p:spPr bwMode="gray">
          <a:xfrm>
            <a:off x="6172200" y="1594624"/>
            <a:ext cx="5181600" cy="4582339"/>
          </a:xfrm>
          <a:noFill/>
        </p:spPr>
        <p:txBody>
          <a:bodyPr lIns="182880" tIns="18288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5"/>
          <p:cNvSpPr>
            <a:spLocks noGrp="1"/>
          </p:cNvSpPr>
          <p:nvPr>
            <p:ph type="dt" sz="half" idx="10"/>
          </p:nvPr>
        </p:nvSpPr>
        <p:spPr bwMode="black"/>
        <p:txBody>
          <a:bodyPr/>
          <a:lstStyle/>
          <a:p>
            <a:fld id="{5485A5BA-A5F9-4138-9E4B-FFD626F6437A}" type="datetime1">
              <a:rPr lang="en-US" smtClean="0"/>
              <a:t>9/17/2025</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7" name="Slide Number Placeholder 7"/>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bwMode="black">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9/17/2025</a:t>
            </a:fld>
            <a:endParaRPr lang="en-US" dirty="0"/>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99" r:id="rId1"/>
    <p:sldLayoutId id="2147483788" r:id="rId2"/>
    <p:sldLayoutId id="2147483787" r:id="rId3"/>
    <p:sldLayoutId id="2147483795" r:id="rId4"/>
    <p:sldLayoutId id="2147483711" r:id="rId5"/>
    <p:sldLayoutId id="2147483712" r:id="rId6"/>
    <p:sldLayoutId id="2147483790" r:id="rId7"/>
    <p:sldLayoutId id="2147483789" r:id="rId8"/>
    <p:sldLayoutId id="2147483714" r:id="rId9"/>
    <p:sldLayoutId id="2147483780" r:id="rId10"/>
    <p:sldLayoutId id="2147483773" r:id="rId11"/>
    <p:sldLayoutId id="2147483800" r:id="rId12"/>
    <p:sldLayoutId id="2147483688" r:id="rId13"/>
    <p:sldLayoutId id="2147483826" r:id="rId14"/>
    <p:sldLayoutId id="2147483801" r:id="rId15"/>
    <p:sldLayoutId id="2147483802" r:id="rId16"/>
    <p:sldLayoutId id="2147483803" r:id="rId17"/>
    <p:sldLayoutId id="2147483744" r:id="rId18"/>
    <p:sldLayoutId id="2147483793" r:id="rId19"/>
    <p:sldLayoutId id="2147483767" r:id="rId20"/>
    <p:sldLayoutId id="2147483771" r:id="rId21"/>
    <p:sldLayoutId id="2147483772" r:id="rId22"/>
    <p:sldLayoutId id="2147483820" r:id="rId23"/>
    <p:sldLayoutId id="2147483769" r:id="rId24"/>
    <p:sldLayoutId id="2147483770" r:id="rId25"/>
    <p:sldLayoutId id="2147483829" r:id="rId26"/>
    <p:sldLayoutId id="2147483732" r:id="rId27"/>
    <p:sldLayoutId id="2147483794" r:id="rId28"/>
    <p:sldLayoutId id="2147483733" r:id="rId29"/>
    <p:sldLayoutId id="2147483821" r:id="rId30"/>
    <p:sldLayoutId id="2147483805" r:id="rId31"/>
    <p:sldLayoutId id="2147483806" r:id="rId32"/>
    <p:sldLayoutId id="2147483822" r:id="rId33"/>
    <p:sldLayoutId id="2147483750" r:id="rId34"/>
    <p:sldLayoutId id="2147483765" r:id="rId35"/>
    <p:sldLayoutId id="2147483823" r:id="rId36"/>
    <p:sldLayoutId id="2147483809" r:id="rId37"/>
    <p:sldLayoutId id="2147483808" r:id="rId38"/>
    <p:sldLayoutId id="2147483824" r:id="rId39"/>
    <p:sldLayoutId id="2147483781" r:id="rId40"/>
    <p:sldLayoutId id="2147483825" r:id="rId41"/>
    <p:sldLayoutId id="2147483807" r:id="rId42"/>
    <p:sldLayoutId id="2147483819" r:id="rId43"/>
    <p:sldLayoutId id="2147483738" r:id="rId44"/>
    <p:sldLayoutId id="2147483739" r:id="rId45"/>
    <p:sldLayoutId id="2147483754" r:id="rId46"/>
    <p:sldLayoutId id="2147483755" r:id="rId47"/>
    <p:sldLayoutId id="2147483759" r:id="rId48"/>
    <p:sldLayoutId id="2147483753" r:id="rId49"/>
    <p:sldLayoutId id="2147483763" r:id="rId50"/>
    <p:sldLayoutId id="2147483762" r:id="rId51"/>
    <p:sldLayoutId id="2147483797" r:id="rId52"/>
    <p:sldLayoutId id="2147483827" r:id="rId5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www.dhs.state.mn.us/main/idcplg?IdcService=GET_DYNAMIC_CONVERSION&amp;RevisionSelectionMethod=LatestReleased&amp;dDocName=dhs16_141022"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revisor.mn.gov/statutes/?id=174.30" TargetMode="External"/><Relationship Id="rId2" Type="http://schemas.openxmlformats.org/officeDocument/2006/relationships/hyperlink" Target="https://www.revisor.mn.gov/statutes/?id=174.29" TargetMode="External"/><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Nonemergency Medical Transportation (NEMT) Services (Overview)</a:t>
            </a:r>
          </a:p>
        </p:txBody>
      </p:sp>
      <p:sp>
        <p:nvSpPr>
          <p:cNvPr id="5" name="Text Placeholder 4"/>
          <p:cNvSpPr>
            <a:spLocks noGrp="1"/>
          </p:cNvSpPr>
          <p:nvPr>
            <p:ph type="body" sz="quarter" idx="18"/>
          </p:nvPr>
        </p:nvSpPr>
        <p:spPr/>
        <p:txBody>
          <a:bodyPr/>
          <a:lstStyle/>
          <a:p>
            <a:r>
              <a:rPr lang="en-US" dirty="0"/>
              <a:t>Brian Ombongi| Benefit Policy Consultant</a:t>
            </a:r>
          </a:p>
          <a:p>
            <a:r>
              <a:rPr lang="en-US" sz="1400" dirty="0"/>
              <a:t>Monday, September 8, 2025</a:t>
            </a:r>
          </a:p>
        </p:txBody>
      </p:sp>
      <p:sp>
        <p:nvSpPr>
          <p:cNvPr id="4" name="Footer Placeholder 3"/>
          <p:cNvSpPr>
            <a:spLocks noGrp="1"/>
          </p:cNvSpPr>
          <p:nvPr>
            <p:ph type="ftr" sz="quarter" idx="3"/>
          </p:nvPr>
        </p:nvSpPr>
        <p:spPr/>
        <p:txBody>
          <a:bodyPr/>
          <a:lstStyle/>
          <a:p>
            <a:r>
              <a:rPr lang="en-US" dirty="0"/>
              <a:t>Optional Tagline Goes Here </a:t>
            </a:r>
            <a:r>
              <a:rPr lang="en-US" dirty="0">
                <a:solidFill>
                  <a:schemeClr val="accent1"/>
                </a:solidFill>
              </a:rPr>
              <a:t>|</a:t>
            </a:r>
            <a:r>
              <a:rPr lang="en-US" dirty="0"/>
              <a:t> mn.gov/</a:t>
            </a:r>
            <a:r>
              <a:rPr lang="en-US" dirty="0" err="1"/>
              <a:t>websiteurl</a:t>
            </a:r>
            <a:endParaRPr lang="en-US" dirty="0"/>
          </a:p>
        </p:txBody>
      </p:sp>
      <p:sp>
        <p:nvSpPr>
          <p:cNvPr id="3" name="Picture Placeholder 2"/>
          <p:cNvSpPr>
            <a:spLocks noGrp="1"/>
          </p:cNvSpPr>
          <p:nvPr>
            <p:ph type="pic" sz="quarter" idx="17"/>
          </p:nvPr>
        </p:nvSpPr>
        <p:spPr/>
        <p:txBody>
          <a:bodyPr/>
          <a:lstStyle/>
          <a:p>
            <a:endParaRPr lang="en-US" dirty="0"/>
          </a:p>
        </p:txBody>
      </p:sp>
      <p:sp>
        <p:nvSpPr>
          <p:cNvPr id="9" name="Footer Placeholder 6"/>
          <p:cNvSpPr txBox="1">
            <a:spLocks/>
          </p:cNvSpPr>
          <p:nvPr/>
        </p:nvSpPr>
        <p:spPr bwMode="black">
          <a:xfrm>
            <a:off x="5766152" y="6138332"/>
            <a:ext cx="5587647" cy="365125"/>
          </a:xfrm>
          <a:prstGeom prst="rect">
            <a:avLst/>
          </a:prstGeom>
        </p:spPr>
        <p:txBody>
          <a:bodyPr anchor="b"/>
          <a:lstStyle>
            <a:defPPr>
              <a:defRPr lang="en-US"/>
            </a:defPPr>
            <a:lvl1pPr marL="0" algn="r"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mn.gov/</a:t>
            </a:r>
            <a:r>
              <a:rPr lang="en-US" dirty="0" err="1"/>
              <a:t>websiteurl</a:t>
            </a:r>
            <a:endParaRPr lang="en-US" dirty="0"/>
          </a:p>
        </p:txBody>
      </p:sp>
      <p:pic>
        <p:nvPicPr>
          <p:cNvPr id="10" name="Picture 5" descr="Minnesota Department of Human Services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457805" y="5690768"/>
            <a:ext cx="3200400" cy="1111147"/>
          </a:xfrm>
          <a:prstGeom prst="rect">
            <a:avLst/>
          </a:prstGeom>
        </p:spPr>
      </p:pic>
    </p:spTree>
    <p:extLst>
      <p:ext uri="{BB962C8B-B14F-4D97-AF65-F5344CB8AC3E}">
        <p14:creationId xmlns:p14="http://schemas.microsoft.com/office/powerpoint/2010/main" val="168690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9314-7DA5-6C4B-0D12-EC42EE5A56EF}"/>
              </a:ext>
            </a:extLst>
          </p:cNvPr>
          <p:cNvSpPr>
            <a:spLocks noGrp="1"/>
          </p:cNvSpPr>
          <p:nvPr>
            <p:ph type="title"/>
          </p:nvPr>
        </p:nvSpPr>
        <p:spPr/>
        <p:txBody>
          <a:bodyPr/>
          <a:lstStyle/>
          <a:p>
            <a:pPr algn="r"/>
            <a:r>
              <a:rPr lang="en-US" sz="4400" dirty="0"/>
              <a:t>Eligible Members (</a:t>
            </a:r>
            <a:r>
              <a:rPr lang="en-US" sz="4400" dirty="0" err="1"/>
              <a:t>cont</a:t>
            </a:r>
            <a:r>
              <a:rPr lang="en-US" sz="4400" dirty="0"/>
              <a:t>)</a:t>
            </a:r>
          </a:p>
        </p:txBody>
      </p:sp>
      <p:sp>
        <p:nvSpPr>
          <p:cNvPr id="3" name="Text Placeholder 2">
            <a:extLst>
              <a:ext uri="{FF2B5EF4-FFF2-40B4-BE49-F238E27FC236}">
                <a16:creationId xmlns:a16="http://schemas.microsoft.com/office/drawing/2014/main" id="{B31E9C5C-3AF8-15F2-5401-8C0CAEC9E3F7}"/>
              </a:ext>
            </a:extLst>
          </p:cNvPr>
          <p:cNvSpPr>
            <a:spLocks noGrp="1"/>
          </p:cNvSpPr>
          <p:nvPr>
            <p:ph type="body" sz="quarter" idx="13"/>
          </p:nvPr>
        </p:nvSpPr>
        <p:spPr/>
        <p:txBody>
          <a:bodyPr>
            <a:normAutofit fontScale="47500" lnSpcReduction="20000"/>
          </a:bodyPr>
          <a:lstStyle/>
          <a:p>
            <a:pPr marL="342900" indent="-342900" algn="l">
              <a:buFont typeface="Arial" panose="020B0604020202020204" pitchFamily="34" charset="0"/>
              <a:buChar char="•"/>
            </a:pPr>
            <a:r>
              <a:rPr lang="en-US" sz="4800" dirty="0"/>
              <a:t>A MinnesotaCare enrollee under the age of 19 - refer to Health Care Programs and Services under Provider Basics in the MHCP Provider Manual for more information</a:t>
            </a:r>
          </a:p>
          <a:p>
            <a:pPr marL="342900" indent="-342900" algn="l">
              <a:buFont typeface="Arial" panose="020B0604020202020204" pitchFamily="34" charset="0"/>
              <a:buChar char="•"/>
            </a:pPr>
            <a:r>
              <a:rPr lang="en-US" sz="4800" dirty="0"/>
              <a:t>A pregnant person enrolled in MinnesotaCare</a:t>
            </a:r>
          </a:p>
          <a:p>
            <a:pPr marL="342900" indent="-342900" algn="l">
              <a:buFont typeface="Arial" panose="020B0604020202020204" pitchFamily="34" charset="0"/>
              <a:buChar char="•"/>
            </a:pPr>
            <a:r>
              <a:rPr lang="en-US" sz="4800" dirty="0"/>
              <a:t>Enrolled in Refugee Medical Assistance (RMA)</a:t>
            </a:r>
          </a:p>
          <a:p>
            <a:pPr marL="342900" indent="-342900" algn="l">
              <a:buFont typeface="Arial" panose="020B0604020202020204" pitchFamily="34" charset="0"/>
              <a:buChar char="•"/>
            </a:pPr>
            <a:r>
              <a:rPr lang="en-US" sz="4800" dirty="0"/>
              <a:t>Enrolled in Minnesota Family Planning Program (MFPP) – refer to Health Care Programs and Services under Provider Basics in the MHCP Provider Manual for more information</a:t>
            </a:r>
          </a:p>
        </p:txBody>
      </p:sp>
      <p:sp>
        <p:nvSpPr>
          <p:cNvPr id="4" name="Date Placeholder 3">
            <a:extLst>
              <a:ext uri="{FF2B5EF4-FFF2-40B4-BE49-F238E27FC236}">
                <a16:creationId xmlns:a16="http://schemas.microsoft.com/office/drawing/2014/main" id="{67732015-7572-9633-B9D8-2D4704962101}"/>
              </a:ext>
            </a:extLst>
          </p:cNvPr>
          <p:cNvSpPr>
            <a:spLocks noGrp="1"/>
          </p:cNvSpPr>
          <p:nvPr>
            <p:ph type="dt" sz="half" idx="10"/>
          </p:nvPr>
        </p:nvSpPr>
        <p:spPr/>
        <p:txBody>
          <a:bodyPr/>
          <a:lstStyle/>
          <a:p>
            <a:fld id="{D094F804-653A-41F1-A565-1098D9DEB37A}" type="datetime1">
              <a:rPr lang="en-US" smtClean="0"/>
              <a:t>9/17/2025</a:t>
            </a:fld>
            <a:endParaRPr lang="en-US" dirty="0"/>
          </a:p>
        </p:txBody>
      </p:sp>
      <p:sp>
        <p:nvSpPr>
          <p:cNvPr id="5" name="Footer Placeholder 4">
            <a:extLst>
              <a:ext uri="{FF2B5EF4-FFF2-40B4-BE49-F238E27FC236}">
                <a16:creationId xmlns:a16="http://schemas.microsoft.com/office/drawing/2014/main" id="{D48AB2A7-3337-3E17-996D-B3D3927CA97E}"/>
              </a:ext>
            </a:extLst>
          </p:cNvPr>
          <p:cNvSpPr>
            <a:spLocks noGrp="1"/>
          </p:cNvSpPr>
          <p:nvPr>
            <p:ph type="ftr" sz="quarter" idx="12"/>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820CE826-DAB4-03CC-0139-FB664748F4CA}"/>
              </a:ext>
            </a:extLst>
          </p:cNvPr>
          <p:cNvSpPr>
            <a:spLocks noGrp="1"/>
          </p:cNvSpPr>
          <p:nvPr>
            <p:ph type="sldNum" sz="quarter" idx="11"/>
          </p:nvPr>
        </p:nvSpPr>
        <p:spPr/>
        <p:txBody>
          <a:bodyPr/>
          <a:lstStyle/>
          <a:p>
            <a:fld id="{48F63A3B-78C7-47BE-AE5E-E10140E04643}" type="slidenum">
              <a:rPr lang="en-US" smtClean="0"/>
              <a:pPr/>
              <a:t>10</a:t>
            </a:fld>
            <a:endParaRPr lang="en-US" dirty="0"/>
          </a:p>
        </p:txBody>
      </p:sp>
    </p:spTree>
    <p:extLst>
      <p:ext uri="{BB962C8B-B14F-4D97-AF65-F5344CB8AC3E}">
        <p14:creationId xmlns:p14="http://schemas.microsoft.com/office/powerpoint/2010/main" val="3047892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00A58-A295-AA36-29CD-F418C5E6833B}"/>
              </a:ext>
            </a:extLst>
          </p:cNvPr>
          <p:cNvSpPr>
            <a:spLocks noGrp="1"/>
          </p:cNvSpPr>
          <p:nvPr>
            <p:ph type="title"/>
          </p:nvPr>
        </p:nvSpPr>
        <p:spPr/>
        <p:txBody>
          <a:bodyPr/>
          <a:lstStyle/>
          <a:p>
            <a:r>
              <a:rPr lang="en-US" dirty="0"/>
              <a:t>Covered Services</a:t>
            </a:r>
          </a:p>
        </p:txBody>
      </p:sp>
      <p:sp>
        <p:nvSpPr>
          <p:cNvPr id="3" name="Content Placeholder 2">
            <a:extLst>
              <a:ext uri="{FF2B5EF4-FFF2-40B4-BE49-F238E27FC236}">
                <a16:creationId xmlns:a16="http://schemas.microsoft.com/office/drawing/2014/main" id="{DC87D88E-B435-4405-CBF8-4661B86C9ED5}"/>
              </a:ext>
            </a:extLst>
          </p:cNvPr>
          <p:cNvSpPr>
            <a:spLocks noGrp="1"/>
          </p:cNvSpPr>
          <p:nvPr>
            <p:ph sz="quarter" idx="10"/>
          </p:nvPr>
        </p:nvSpPr>
        <p:spPr/>
        <p:txBody>
          <a:bodyPr>
            <a:normAutofit lnSpcReduction="10000"/>
          </a:bodyPr>
          <a:lstStyle/>
          <a:p>
            <a:pPr marL="0" indent="0">
              <a:buNone/>
            </a:pPr>
            <a:r>
              <a:rPr lang="en-US" dirty="0"/>
              <a:t>Local agency NEMT is a covered service when services are provided for the following:</a:t>
            </a:r>
          </a:p>
          <a:p>
            <a:endParaRPr lang="en-US" dirty="0"/>
          </a:p>
          <a:p>
            <a:r>
              <a:rPr lang="en-US" dirty="0"/>
              <a:t>To enable a member to obtain a covered health service. Transport is limited to a provider within 30 miles of the member’s home or residence for primary care and 60 miles from the home or residence for specialty care. </a:t>
            </a:r>
          </a:p>
          <a:p>
            <a:r>
              <a:rPr lang="en-US" dirty="0"/>
              <a:t>To enable eligible MHCP members to attend MHCP-related appeal hearings.</a:t>
            </a:r>
          </a:p>
          <a:p>
            <a:r>
              <a:rPr lang="en-US" dirty="0"/>
              <a:t>To provide a ride to MHCP-covered services from origination (pick-up) location to destination (drop-off) location by the most direct route. The member must use the most appropriate and cost-effective level of transport.</a:t>
            </a:r>
          </a:p>
        </p:txBody>
      </p:sp>
      <p:sp>
        <p:nvSpPr>
          <p:cNvPr id="4" name="Date Placeholder 3">
            <a:extLst>
              <a:ext uri="{FF2B5EF4-FFF2-40B4-BE49-F238E27FC236}">
                <a16:creationId xmlns:a16="http://schemas.microsoft.com/office/drawing/2014/main" id="{098EA7C1-02B9-7C74-0B72-48B2510AADC7}"/>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C797703F-94EE-5CE3-C721-ED7E63D3F85E}"/>
              </a:ext>
            </a:extLst>
          </p:cNvPr>
          <p:cNvSpPr>
            <a:spLocks noGrp="1"/>
          </p:cNvSpPr>
          <p:nvPr>
            <p:ph type="ftr" sz="quarter" idx="3"/>
          </p:nvPr>
        </p:nvSpPr>
        <p:spPr/>
        <p:txBody>
          <a:bodyPr/>
          <a:lstStyle/>
          <a:p>
            <a:r>
              <a:rPr lang="en-US" dirty="0"/>
              <a:t>Optional Tagline Goes Here </a:t>
            </a:r>
            <a:r>
              <a:rPr lang="en-US" dirty="0">
                <a:solidFill>
                  <a:schemeClr val="accent2"/>
                </a:solidFill>
              </a:rPr>
              <a:t>|</a:t>
            </a:r>
            <a:r>
              <a:rPr lang="en-US" dirty="0"/>
              <a:t> mn.gov/</a:t>
            </a:r>
            <a:r>
              <a:rPr lang="en-US" dirty="0" err="1"/>
              <a:t>dhs</a:t>
            </a:r>
            <a:endParaRPr lang="en-US" dirty="0"/>
          </a:p>
        </p:txBody>
      </p:sp>
      <p:sp>
        <p:nvSpPr>
          <p:cNvPr id="6" name="Slide Number Placeholder 5">
            <a:extLst>
              <a:ext uri="{FF2B5EF4-FFF2-40B4-BE49-F238E27FC236}">
                <a16:creationId xmlns:a16="http://schemas.microsoft.com/office/drawing/2014/main" id="{9DBE04D0-796A-513A-8B0E-F3CE8B170F91}"/>
              </a:ext>
            </a:extLst>
          </p:cNvPr>
          <p:cNvSpPr>
            <a:spLocks noGrp="1"/>
          </p:cNvSpPr>
          <p:nvPr>
            <p:ph type="sldNum" sz="quarter" idx="12"/>
          </p:nvPr>
        </p:nvSpPr>
        <p:spPr/>
        <p:txBody>
          <a:bodyPr/>
          <a:lstStyle/>
          <a:p>
            <a:fld id="{48F63A3B-78C7-47BE-AE5E-E10140E04643}" type="slidenum">
              <a:rPr lang="en-US" smtClean="0"/>
              <a:pPr/>
              <a:t>11</a:t>
            </a:fld>
            <a:endParaRPr lang="en-US" dirty="0"/>
          </a:p>
        </p:txBody>
      </p:sp>
    </p:spTree>
    <p:extLst>
      <p:ext uri="{BB962C8B-B14F-4D97-AF65-F5344CB8AC3E}">
        <p14:creationId xmlns:p14="http://schemas.microsoft.com/office/powerpoint/2010/main" val="3091680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35BA9-746E-8098-12B3-20B169BCF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69B9A9-47F6-4B5D-C763-947114B50778}"/>
              </a:ext>
            </a:extLst>
          </p:cNvPr>
          <p:cNvSpPr>
            <a:spLocks noGrp="1"/>
          </p:cNvSpPr>
          <p:nvPr>
            <p:ph type="title"/>
          </p:nvPr>
        </p:nvSpPr>
        <p:spPr/>
        <p:txBody>
          <a:bodyPr/>
          <a:lstStyle/>
          <a:p>
            <a:r>
              <a:rPr lang="en-US" dirty="0"/>
              <a:t>Covered Services</a:t>
            </a:r>
          </a:p>
        </p:txBody>
      </p:sp>
      <p:sp>
        <p:nvSpPr>
          <p:cNvPr id="3" name="Content Placeholder 2">
            <a:extLst>
              <a:ext uri="{FF2B5EF4-FFF2-40B4-BE49-F238E27FC236}">
                <a16:creationId xmlns:a16="http://schemas.microsoft.com/office/drawing/2014/main" id="{47DD4526-1CC9-7001-2FD0-CC10A28A24F1}"/>
              </a:ext>
            </a:extLst>
          </p:cNvPr>
          <p:cNvSpPr>
            <a:spLocks noGrp="1"/>
          </p:cNvSpPr>
          <p:nvPr>
            <p:ph sz="quarter" idx="10"/>
          </p:nvPr>
        </p:nvSpPr>
        <p:spPr/>
        <p:txBody>
          <a:bodyPr>
            <a:normAutofit lnSpcReduction="10000"/>
          </a:bodyPr>
          <a:lstStyle/>
          <a:p>
            <a:r>
              <a:rPr lang="en-US" dirty="0"/>
              <a:t>To allow the member, and when necessary, one responsible person who is needed to make medical decisions, learn about the member’s medical care, or in order to receive the medically necessary covered service. This includes, but is not limited to, a legal guardian, family member, relative or authorized representative</a:t>
            </a:r>
          </a:p>
          <a:p>
            <a:r>
              <a:rPr lang="en-US" dirty="0"/>
              <a:t>To transport one responsible person or one or more siblings from a single location separately from the member to enable family therapy services established in the member’s plan of care. This includes when a child or parent is in a residential facility and a responsible person, sibling(s) or spouse is required to attend to complete therapy service. The member receiving care does not need to be included in the transport.</a:t>
            </a:r>
          </a:p>
          <a:p>
            <a:r>
              <a:rPr lang="en-US" dirty="0"/>
              <a:t>When an additional attendant is needed to enable the transport of a member</a:t>
            </a:r>
          </a:p>
        </p:txBody>
      </p:sp>
      <p:sp>
        <p:nvSpPr>
          <p:cNvPr id="4" name="Date Placeholder 3">
            <a:extLst>
              <a:ext uri="{FF2B5EF4-FFF2-40B4-BE49-F238E27FC236}">
                <a16:creationId xmlns:a16="http://schemas.microsoft.com/office/drawing/2014/main" id="{C208D7CC-4555-DC17-6853-28410C08B464}"/>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F0D7C466-4418-60AE-347F-88DA0EA94C7B}"/>
              </a:ext>
            </a:extLst>
          </p:cNvPr>
          <p:cNvSpPr>
            <a:spLocks noGrp="1"/>
          </p:cNvSpPr>
          <p:nvPr>
            <p:ph type="ftr" sz="quarter" idx="3"/>
          </p:nvPr>
        </p:nvSpPr>
        <p:spPr/>
        <p:txBody>
          <a:bodyPr/>
          <a:lstStyle/>
          <a:p>
            <a:r>
              <a:rPr lang="en-US" dirty="0"/>
              <a:t>Optional Tagline Goes Here </a:t>
            </a:r>
            <a:r>
              <a:rPr lang="en-US" dirty="0">
                <a:solidFill>
                  <a:schemeClr val="accent2"/>
                </a:solidFill>
              </a:rPr>
              <a:t>|</a:t>
            </a:r>
            <a:r>
              <a:rPr lang="en-US" dirty="0"/>
              <a:t> mn.gov/</a:t>
            </a:r>
            <a:r>
              <a:rPr lang="en-US" dirty="0" err="1"/>
              <a:t>dhs</a:t>
            </a:r>
            <a:endParaRPr lang="en-US" dirty="0"/>
          </a:p>
        </p:txBody>
      </p:sp>
      <p:sp>
        <p:nvSpPr>
          <p:cNvPr id="6" name="Slide Number Placeholder 5">
            <a:extLst>
              <a:ext uri="{FF2B5EF4-FFF2-40B4-BE49-F238E27FC236}">
                <a16:creationId xmlns:a16="http://schemas.microsoft.com/office/drawing/2014/main" id="{7197C298-6C97-0218-DFD0-113E43E60AAE}"/>
              </a:ext>
            </a:extLst>
          </p:cNvPr>
          <p:cNvSpPr>
            <a:spLocks noGrp="1"/>
          </p:cNvSpPr>
          <p:nvPr>
            <p:ph type="sldNum" sz="quarter" idx="12"/>
          </p:nvPr>
        </p:nvSpPr>
        <p:spPr/>
        <p:txBody>
          <a:bodyPr/>
          <a:lstStyle/>
          <a:p>
            <a:fld id="{48F63A3B-78C7-47BE-AE5E-E10140E04643}" type="slidenum">
              <a:rPr lang="en-US" smtClean="0"/>
              <a:pPr/>
              <a:t>12</a:t>
            </a:fld>
            <a:endParaRPr lang="en-US" dirty="0"/>
          </a:p>
        </p:txBody>
      </p:sp>
    </p:spTree>
    <p:extLst>
      <p:ext uri="{BB962C8B-B14F-4D97-AF65-F5344CB8AC3E}">
        <p14:creationId xmlns:p14="http://schemas.microsoft.com/office/powerpoint/2010/main" val="1570472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8DB44-3A24-D6DB-E5E0-434A140DFA3F}"/>
              </a:ext>
            </a:extLst>
          </p:cNvPr>
          <p:cNvSpPr>
            <a:spLocks noGrp="1"/>
          </p:cNvSpPr>
          <p:nvPr>
            <p:ph type="title"/>
          </p:nvPr>
        </p:nvSpPr>
        <p:spPr/>
        <p:txBody>
          <a:bodyPr/>
          <a:lstStyle/>
          <a:p>
            <a:r>
              <a:rPr lang="en-US" dirty="0"/>
              <a:t>Noncovered Services</a:t>
            </a:r>
          </a:p>
        </p:txBody>
      </p:sp>
      <p:sp>
        <p:nvSpPr>
          <p:cNvPr id="3" name="Content Placeholder 2">
            <a:extLst>
              <a:ext uri="{FF2B5EF4-FFF2-40B4-BE49-F238E27FC236}">
                <a16:creationId xmlns:a16="http://schemas.microsoft.com/office/drawing/2014/main" id="{B0CCF2A3-6246-D259-8179-6C0C6915E620}"/>
              </a:ext>
            </a:extLst>
          </p:cNvPr>
          <p:cNvSpPr>
            <a:spLocks noGrp="1"/>
          </p:cNvSpPr>
          <p:nvPr>
            <p:ph sz="quarter" idx="10"/>
          </p:nvPr>
        </p:nvSpPr>
        <p:spPr/>
        <p:txBody>
          <a:bodyPr>
            <a:normAutofit fontScale="92500" lnSpcReduction="20000"/>
          </a:bodyPr>
          <a:lstStyle/>
          <a:p>
            <a:r>
              <a:rPr lang="en-US" dirty="0"/>
              <a:t>Transportation of a member to a noncovered MHCP service and those services excluded from transportation payment</a:t>
            </a:r>
          </a:p>
          <a:p>
            <a:r>
              <a:rPr lang="en-US" dirty="0"/>
              <a:t>Transportation of a member from his or her residence to or from a day training and habilitation (DT&amp;H) location or adult day program. Refer to the Day Training and Habilitation (DT&amp;H) Day Services section of the MHCP Provider Manual for more information</a:t>
            </a:r>
          </a:p>
          <a:p>
            <a:r>
              <a:rPr lang="en-US" dirty="0"/>
              <a:t>Extra attendant charges for personal care assistants (PCAs) accompanying members for whom they are providing services</a:t>
            </a:r>
          </a:p>
          <a:p>
            <a:r>
              <a:rPr lang="en-US" dirty="0"/>
              <a:t>Use of a higher level of transport that is not medically necessary to meet the needs of the member</a:t>
            </a:r>
          </a:p>
          <a:p>
            <a:r>
              <a:rPr lang="en-US" dirty="0"/>
              <a:t>Transportation to waiver program services (review HCBS Waiver Services and Elderly Waiver [EW] and Alternate Care [AC] Program sections in the MHCP Provider Manual)</a:t>
            </a:r>
          </a:p>
        </p:txBody>
      </p:sp>
      <p:sp>
        <p:nvSpPr>
          <p:cNvPr id="4" name="Date Placeholder 3">
            <a:extLst>
              <a:ext uri="{FF2B5EF4-FFF2-40B4-BE49-F238E27FC236}">
                <a16:creationId xmlns:a16="http://schemas.microsoft.com/office/drawing/2014/main" id="{CA52DE0F-9E01-C69F-F3C5-DDA8C405AF13}"/>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8402FBB4-1D0D-CD0E-953A-490116C77231}"/>
              </a:ext>
            </a:extLst>
          </p:cNvPr>
          <p:cNvSpPr>
            <a:spLocks noGrp="1"/>
          </p:cNvSpPr>
          <p:nvPr>
            <p:ph type="ftr" sz="quarter" idx="3"/>
          </p:nvPr>
        </p:nvSpPr>
        <p:spPr/>
        <p:txBody>
          <a:bodyPr/>
          <a:lstStyle/>
          <a:p>
            <a:r>
              <a:rPr lang="en-US"/>
              <a:t>Optional Tagline Goes Here </a:t>
            </a:r>
            <a:r>
              <a:rPr lang="en-US">
                <a:solidFill>
                  <a:schemeClr val="accent2"/>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B46D7D2D-1DD8-53AC-0FC8-57A97E458065}"/>
              </a:ext>
            </a:extLst>
          </p:cNvPr>
          <p:cNvSpPr>
            <a:spLocks noGrp="1"/>
          </p:cNvSpPr>
          <p:nvPr>
            <p:ph type="sldNum" sz="quarter" idx="12"/>
          </p:nvPr>
        </p:nvSpPr>
        <p:spPr/>
        <p:txBody>
          <a:bodyPr/>
          <a:lstStyle/>
          <a:p>
            <a:fld id="{48F63A3B-78C7-47BE-AE5E-E10140E04643}" type="slidenum">
              <a:rPr lang="en-US" smtClean="0"/>
              <a:pPr/>
              <a:t>13</a:t>
            </a:fld>
            <a:endParaRPr lang="en-US" dirty="0"/>
          </a:p>
        </p:txBody>
      </p:sp>
    </p:spTree>
    <p:extLst>
      <p:ext uri="{BB962C8B-B14F-4D97-AF65-F5344CB8AC3E}">
        <p14:creationId xmlns:p14="http://schemas.microsoft.com/office/powerpoint/2010/main" val="3644760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B7620-72BA-1F10-431C-66CF2AAA6E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48B14D-DCD7-C4AC-332E-4F77827B14EB}"/>
              </a:ext>
            </a:extLst>
          </p:cNvPr>
          <p:cNvSpPr>
            <a:spLocks noGrp="1"/>
          </p:cNvSpPr>
          <p:nvPr>
            <p:ph type="title"/>
          </p:nvPr>
        </p:nvSpPr>
        <p:spPr/>
        <p:txBody>
          <a:bodyPr/>
          <a:lstStyle/>
          <a:p>
            <a:r>
              <a:rPr lang="en-US" dirty="0"/>
              <a:t>Noncovered Services</a:t>
            </a:r>
          </a:p>
        </p:txBody>
      </p:sp>
      <p:sp>
        <p:nvSpPr>
          <p:cNvPr id="3" name="Content Placeholder 2">
            <a:extLst>
              <a:ext uri="{FF2B5EF4-FFF2-40B4-BE49-F238E27FC236}">
                <a16:creationId xmlns:a16="http://schemas.microsoft.com/office/drawing/2014/main" id="{416EB184-A94B-5DF2-1CE8-22F9CE169641}"/>
              </a:ext>
            </a:extLst>
          </p:cNvPr>
          <p:cNvSpPr>
            <a:spLocks noGrp="1"/>
          </p:cNvSpPr>
          <p:nvPr>
            <p:ph sz="quarter" idx="10"/>
          </p:nvPr>
        </p:nvSpPr>
        <p:spPr/>
        <p:txBody>
          <a:bodyPr>
            <a:normAutofit fontScale="92500" lnSpcReduction="20000"/>
          </a:bodyPr>
          <a:lstStyle/>
          <a:p>
            <a:r>
              <a:rPr lang="en-US" dirty="0"/>
              <a:t>Transportation to the emergency room, unless it is for a scheduled appointment. or the emergency room is the entrance of an urgent care clinic</a:t>
            </a:r>
          </a:p>
          <a:p>
            <a:r>
              <a:rPr lang="en-US" dirty="0"/>
              <a:t>Transportation to an additional stop to pick up a parent, guardian, PCA or additional passenger to accompany the member.</a:t>
            </a:r>
          </a:p>
          <a:p>
            <a:r>
              <a:rPr lang="en-US" dirty="0"/>
              <a:t>Transportation to a destination that is different from the originally scheduled drop off. The drop-off destination cannot be changed after the trip is scheduled unless the transportation coordinator approves the change. The “transportation coordinator” could be the county, tribe or any entity hired to coordinate NEMT on their behalf</a:t>
            </a:r>
          </a:p>
          <a:p>
            <a:r>
              <a:rPr lang="en-US" dirty="0"/>
              <a:t>Transportation and ancillary services for hospital visits that are not necessary for making medical decisions</a:t>
            </a:r>
          </a:p>
          <a:p>
            <a:r>
              <a:rPr lang="en-US" dirty="0"/>
              <a:t>Transport of an emergency medical assistance (EMA) member to receive routine or preventative care (care that is not related to an approved EMA medical condition)</a:t>
            </a:r>
          </a:p>
        </p:txBody>
      </p:sp>
      <p:sp>
        <p:nvSpPr>
          <p:cNvPr id="4" name="Date Placeholder 3">
            <a:extLst>
              <a:ext uri="{FF2B5EF4-FFF2-40B4-BE49-F238E27FC236}">
                <a16:creationId xmlns:a16="http://schemas.microsoft.com/office/drawing/2014/main" id="{F75554EF-5791-AA8B-F967-37F05CEAC163}"/>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603390C1-ECAD-BE75-A1D1-2F2770552A61}"/>
              </a:ext>
            </a:extLst>
          </p:cNvPr>
          <p:cNvSpPr>
            <a:spLocks noGrp="1"/>
          </p:cNvSpPr>
          <p:nvPr>
            <p:ph type="ftr" sz="quarter" idx="3"/>
          </p:nvPr>
        </p:nvSpPr>
        <p:spPr/>
        <p:txBody>
          <a:bodyPr/>
          <a:lstStyle/>
          <a:p>
            <a:r>
              <a:rPr lang="en-US"/>
              <a:t>Optional Tagline Goes Here </a:t>
            </a:r>
            <a:r>
              <a:rPr lang="en-US">
                <a:solidFill>
                  <a:schemeClr val="accent2"/>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D17C5304-BE85-79C0-B718-EA65E53DA5B9}"/>
              </a:ext>
            </a:extLst>
          </p:cNvPr>
          <p:cNvSpPr>
            <a:spLocks noGrp="1"/>
          </p:cNvSpPr>
          <p:nvPr>
            <p:ph type="sldNum" sz="quarter" idx="12"/>
          </p:nvPr>
        </p:nvSpPr>
        <p:spPr/>
        <p:txBody>
          <a:bodyPr/>
          <a:lstStyle/>
          <a:p>
            <a:fld id="{48F63A3B-78C7-47BE-AE5E-E10140E04643}" type="slidenum">
              <a:rPr lang="en-US" smtClean="0"/>
              <a:pPr/>
              <a:t>14</a:t>
            </a:fld>
            <a:endParaRPr lang="en-US" dirty="0"/>
          </a:p>
        </p:txBody>
      </p:sp>
    </p:spTree>
    <p:extLst>
      <p:ext uri="{BB962C8B-B14F-4D97-AF65-F5344CB8AC3E}">
        <p14:creationId xmlns:p14="http://schemas.microsoft.com/office/powerpoint/2010/main" val="2115943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E22A5-459F-DD3A-9F79-A462BCA2A969}"/>
              </a:ext>
            </a:extLst>
          </p:cNvPr>
          <p:cNvSpPr>
            <a:spLocks noGrp="1"/>
          </p:cNvSpPr>
          <p:nvPr>
            <p:ph type="title"/>
          </p:nvPr>
        </p:nvSpPr>
        <p:spPr/>
        <p:txBody>
          <a:bodyPr/>
          <a:lstStyle/>
          <a:p>
            <a:r>
              <a:rPr lang="en-US" dirty="0"/>
              <a:t>Excluded Costs Related to Transportation </a:t>
            </a:r>
          </a:p>
        </p:txBody>
      </p:sp>
      <p:sp>
        <p:nvSpPr>
          <p:cNvPr id="3" name="Content Placeholder 2">
            <a:extLst>
              <a:ext uri="{FF2B5EF4-FFF2-40B4-BE49-F238E27FC236}">
                <a16:creationId xmlns:a16="http://schemas.microsoft.com/office/drawing/2014/main" id="{3DC355B7-3FF1-D981-8FC8-7FE4EE9B7845}"/>
              </a:ext>
            </a:extLst>
          </p:cNvPr>
          <p:cNvSpPr>
            <a:spLocks noGrp="1"/>
          </p:cNvSpPr>
          <p:nvPr>
            <p:ph sz="quarter" idx="10"/>
          </p:nvPr>
        </p:nvSpPr>
        <p:spPr/>
        <p:txBody>
          <a:bodyPr>
            <a:normAutofit fontScale="77500" lnSpcReduction="20000"/>
          </a:bodyPr>
          <a:lstStyle/>
          <a:p>
            <a:r>
              <a:rPr lang="en-US" dirty="0"/>
              <a:t>Transportation of a member to a hospital or other site of health services for detention ordered by a court or law enforcement agency except when ambulance service is medically necessary</a:t>
            </a:r>
          </a:p>
          <a:p>
            <a:r>
              <a:rPr lang="en-US" dirty="0"/>
              <a:t>Transportation of a member to a facility for alcohol detoxification that is not medically necessary</a:t>
            </a:r>
          </a:p>
          <a:p>
            <a:r>
              <a:rPr lang="en-US" b="1" u="sng" dirty="0"/>
              <a:t>No-load transportation</a:t>
            </a:r>
            <a:r>
              <a:rPr lang="en-US" dirty="0"/>
              <a:t>, including no shows (refer to Covered Services under the Ambulance Transportation Services in the MHCP Provider Manual for no-load exception)</a:t>
            </a:r>
          </a:p>
          <a:p>
            <a:r>
              <a:rPr lang="en-US" b="1" u="sng" dirty="0"/>
              <a:t>Wait time </a:t>
            </a:r>
            <a:r>
              <a:rPr lang="en-US" dirty="0"/>
              <a:t>is considered part of overall service. Members should not incur additional charges for wait time.</a:t>
            </a:r>
          </a:p>
          <a:p>
            <a:r>
              <a:rPr lang="en-US" dirty="0"/>
              <a:t>Additional charges for luggage, stair carry of the member, and other airport, bus or railroad terminal services</a:t>
            </a:r>
          </a:p>
          <a:p>
            <a:r>
              <a:rPr lang="en-US" dirty="0"/>
              <a:t>Airport surcharge</a:t>
            </a:r>
          </a:p>
          <a:p>
            <a:r>
              <a:rPr lang="en-US" dirty="0"/>
              <a:t>Federal or state excise or sales taxes on air ambulance service</a:t>
            </a:r>
          </a:p>
        </p:txBody>
      </p:sp>
      <p:sp>
        <p:nvSpPr>
          <p:cNvPr id="4" name="Date Placeholder 3">
            <a:extLst>
              <a:ext uri="{FF2B5EF4-FFF2-40B4-BE49-F238E27FC236}">
                <a16:creationId xmlns:a16="http://schemas.microsoft.com/office/drawing/2014/main" id="{256794A8-C3F7-7C37-17B9-5AB8399593C3}"/>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E6C4C9E1-40A8-F632-5833-CC4ABCEF9CF8}"/>
              </a:ext>
            </a:extLst>
          </p:cNvPr>
          <p:cNvSpPr>
            <a:spLocks noGrp="1"/>
          </p:cNvSpPr>
          <p:nvPr>
            <p:ph type="ftr" sz="quarter" idx="3"/>
          </p:nvPr>
        </p:nvSpPr>
        <p:spPr/>
        <p:txBody>
          <a:bodyPr/>
          <a:lstStyle/>
          <a:p>
            <a:r>
              <a:rPr lang="en-US"/>
              <a:t>Optional Tagline Goes Here </a:t>
            </a:r>
            <a:r>
              <a:rPr lang="en-US">
                <a:solidFill>
                  <a:schemeClr val="accent2"/>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813DF27D-8C7C-FC10-02A5-7295032166F7}"/>
              </a:ext>
            </a:extLst>
          </p:cNvPr>
          <p:cNvSpPr>
            <a:spLocks noGrp="1"/>
          </p:cNvSpPr>
          <p:nvPr>
            <p:ph type="sldNum" sz="quarter" idx="12"/>
          </p:nvPr>
        </p:nvSpPr>
        <p:spPr/>
        <p:txBody>
          <a:bodyPr/>
          <a:lstStyle/>
          <a:p>
            <a:fld id="{48F63A3B-78C7-47BE-AE5E-E10140E04643}" type="slidenum">
              <a:rPr lang="en-US" smtClean="0"/>
              <a:pPr/>
              <a:t>15</a:t>
            </a:fld>
            <a:endParaRPr lang="en-US" dirty="0"/>
          </a:p>
        </p:txBody>
      </p:sp>
    </p:spTree>
    <p:extLst>
      <p:ext uri="{BB962C8B-B14F-4D97-AF65-F5344CB8AC3E}">
        <p14:creationId xmlns:p14="http://schemas.microsoft.com/office/powerpoint/2010/main" val="733271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Graphical user interface, text&#10;&#10;AI-generated content may be incorrect.">
            <a:extLst>
              <a:ext uri="{FF2B5EF4-FFF2-40B4-BE49-F238E27FC236}">
                <a16:creationId xmlns:a16="http://schemas.microsoft.com/office/drawing/2014/main" id="{E81E5A49-31E3-B790-E8C5-622E513E6C25}"/>
              </a:ext>
            </a:extLst>
          </p:cNvPr>
          <p:cNvPicPr>
            <a:picLocks noGrp="1" noChangeAspect="1"/>
          </p:cNvPicPr>
          <p:nvPr>
            <p:ph sz="quarter" idx="10"/>
          </p:nvPr>
        </p:nvPicPr>
        <p:blipFill>
          <a:blip r:embed="rId2"/>
          <a:stretch>
            <a:fillRect/>
          </a:stretch>
        </p:blipFill>
        <p:spPr>
          <a:xfrm>
            <a:off x="447702" y="68263"/>
            <a:ext cx="11296596" cy="6721475"/>
          </a:xfrm>
          <a:noFill/>
        </p:spPr>
      </p:pic>
      <p:sp>
        <p:nvSpPr>
          <p:cNvPr id="4" name="Date Placeholder 3" hidden="1">
            <a:extLst>
              <a:ext uri="{FF2B5EF4-FFF2-40B4-BE49-F238E27FC236}">
                <a16:creationId xmlns:a16="http://schemas.microsoft.com/office/drawing/2014/main" id="{5103CC88-B32B-CFB1-80BF-95CB4443EF22}"/>
              </a:ext>
            </a:extLst>
          </p:cNvPr>
          <p:cNvSpPr>
            <a:spLocks noGrp="1"/>
          </p:cNvSpPr>
          <p:nvPr>
            <p:ph type="dt" sz="half" idx="11"/>
          </p:nvPr>
        </p:nvSpPr>
        <p:spPr/>
        <p:txBody>
          <a:bodyPr/>
          <a:lstStyle/>
          <a:p>
            <a:pPr>
              <a:spcAft>
                <a:spcPts val="600"/>
              </a:spcAft>
            </a:pPr>
            <a:fld id="{F4B91AA0-3BA7-4036-A3DA-317C6C4FFA29}" type="datetime1">
              <a:rPr lang="en-US" smtClean="0"/>
              <a:pPr>
                <a:spcAft>
                  <a:spcPts val="600"/>
                </a:spcAft>
              </a:pPr>
              <a:t>9/17/2025</a:t>
            </a:fld>
            <a:endParaRPr lang="en-US"/>
          </a:p>
        </p:txBody>
      </p:sp>
      <p:sp>
        <p:nvSpPr>
          <p:cNvPr id="5" name="Footer Placeholder 4">
            <a:extLst>
              <a:ext uri="{FF2B5EF4-FFF2-40B4-BE49-F238E27FC236}">
                <a16:creationId xmlns:a16="http://schemas.microsoft.com/office/drawing/2014/main" id="{3B8D258D-14A3-8FFA-86F1-9DC02D209DE2}"/>
              </a:ext>
            </a:extLst>
          </p:cNvPr>
          <p:cNvSpPr>
            <a:spLocks noGrp="1"/>
          </p:cNvSpPr>
          <p:nvPr>
            <p:ph type="ftr" sz="quarter" idx="3"/>
          </p:nvPr>
        </p:nvSpPr>
        <p:spPr/>
        <p:txBody>
          <a:bodyPr/>
          <a:lstStyle/>
          <a:p>
            <a:pPr>
              <a:spcAft>
                <a:spcPts val="600"/>
              </a:spcAft>
            </a:pPr>
            <a:r>
              <a:rPr lang="en-US"/>
              <a:t>Optional Tagline Goes Here </a:t>
            </a:r>
            <a:r>
              <a:rPr lang="en-US">
                <a:solidFill>
                  <a:schemeClr val="accent2"/>
                </a:solidFill>
              </a:rPr>
              <a:t>|</a:t>
            </a:r>
            <a:r>
              <a:rPr lang="en-US"/>
              <a:t> mn.gov/websiteurl</a:t>
            </a:r>
          </a:p>
        </p:txBody>
      </p:sp>
      <p:sp>
        <p:nvSpPr>
          <p:cNvPr id="6" name="Slide Number Placeholder 5" hidden="1">
            <a:extLst>
              <a:ext uri="{FF2B5EF4-FFF2-40B4-BE49-F238E27FC236}">
                <a16:creationId xmlns:a16="http://schemas.microsoft.com/office/drawing/2014/main" id="{E38EE596-B474-1521-A3DE-B49CA19371CB}"/>
              </a:ext>
            </a:extLst>
          </p:cNvPr>
          <p:cNvSpPr>
            <a:spLocks noGrp="1"/>
          </p:cNvSpPr>
          <p:nvPr>
            <p:ph type="sldNum" sz="quarter" idx="12"/>
          </p:nvPr>
        </p:nvSpPr>
        <p:spPr/>
        <p:txBody>
          <a:bodyPr/>
          <a:lstStyle/>
          <a:p>
            <a:pPr>
              <a:spcAft>
                <a:spcPts val="600"/>
              </a:spcAft>
            </a:pPr>
            <a:fld id="{48F63A3B-78C7-47BE-AE5E-E10140E04643}" type="slidenum">
              <a:rPr lang="en-US" smtClean="0"/>
              <a:pPr>
                <a:spcAft>
                  <a:spcPts val="600"/>
                </a:spcAft>
              </a:pPr>
              <a:t>16</a:t>
            </a:fld>
            <a:endParaRPr lang="en-US"/>
          </a:p>
        </p:txBody>
      </p:sp>
    </p:spTree>
    <p:extLst>
      <p:ext uri="{BB962C8B-B14F-4D97-AF65-F5344CB8AC3E}">
        <p14:creationId xmlns:p14="http://schemas.microsoft.com/office/powerpoint/2010/main" val="2538648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EC189-DAD6-97F4-C3B1-5581D29C4BCA}"/>
              </a:ext>
            </a:extLst>
          </p:cNvPr>
          <p:cNvSpPr>
            <a:spLocks noGrp="1"/>
          </p:cNvSpPr>
          <p:nvPr>
            <p:ph type="title"/>
          </p:nvPr>
        </p:nvSpPr>
        <p:spPr/>
        <p:txBody>
          <a:bodyPr/>
          <a:lstStyle/>
          <a:p>
            <a:r>
              <a:rPr lang="en-US" dirty="0"/>
              <a:t>Documentation Requirements</a:t>
            </a:r>
          </a:p>
        </p:txBody>
      </p:sp>
      <p:sp>
        <p:nvSpPr>
          <p:cNvPr id="3" name="Content Placeholder 2">
            <a:extLst>
              <a:ext uri="{FF2B5EF4-FFF2-40B4-BE49-F238E27FC236}">
                <a16:creationId xmlns:a16="http://schemas.microsoft.com/office/drawing/2014/main" id="{007380C3-A626-62FC-B741-829E9E01612E}"/>
              </a:ext>
            </a:extLst>
          </p:cNvPr>
          <p:cNvSpPr>
            <a:spLocks noGrp="1"/>
          </p:cNvSpPr>
          <p:nvPr>
            <p:ph sz="quarter" idx="10"/>
          </p:nvPr>
        </p:nvSpPr>
        <p:spPr/>
        <p:txBody>
          <a:bodyPr>
            <a:normAutofit fontScale="62500" lnSpcReduction="20000"/>
          </a:bodyPr>
          <a:lstStyle/>
          <a:p>
            <a:pPr marL="0" indent="0">
              <a:buNone/>
            </a:pPr>
            <a:r>
              <a:rPr lang="en-US" dirty="0"/>
              <a:t>1. The member’s name and </a:t>
            </a:r>
            <a:r>
              <a:rPr lang="en-US" b="1" u="sng" dirty="0"/>
              <a:t>MHCP ID number</a:t>
            </a:r>
            <a:r>
              <a:rPr lang="en-US" dirty="0"/>
              <a:t>.</a:t>
            </a:r>
          </a:p>
          <a:p>
            <a:pPr marL="0" indent="0">
              <a:buNone/>
            </a:pPr>
            <a:r>
              <a:rPr lang="en-US" dirty="0"/>
              <a:t>2. The date, or dates, the service is provided if different than the date the entry was made.</a:t>
            </a:r>
          </a:p>
          <a:p>
            <a:pPr marL="0" indent="0">
              <a:buNone/>
            </a:pPr>
            <a:r>
              <a:rPr lang="en-US" dirty="0"/>
              <a:t>3. Either the printed name of the driver sufficient to distinguish the driver of service and also the driver’s </a:t>
            </a:r>
            <a:r>
              <a:rPr lang="en-US" b="1" u="sng" dirty="0"/>
              <a:t>UMPI number</a:t>
            </a:r>
            <a:r>
              <a:rPr lang="en-US" dirty="0"/>
              <a:t>.</a:t>
            </a:r>
          </a:p>
          <a:p>
            <a:pPr marL="0" indent="0">
              <a:buNone/>
            </a:pPr>
            <a:r>
              <a:rPr lang="en-US" dirty="0"/>
              <a:t>4. The date and signature of the driver attesting the record accurately represents the services provided and actual miles driven; and acknowledging that misreporting information that results in ineligible or excessive payments may result in civil or criminal action.</a:t>
            </a:r>
          </a:p>
          <a:p>
            <a:pPr marL="0" indent="0">
              <a:buNone/>
            </a:pPr>
            <a:r>
              <a:rPr lang="en-US" dirty="0"/>
              <a:t>5. The date and signature of the member or authorized attesting that transportation services were provided as indicated on the transportation trip record, or the signature of the medical services provider certifying the member was transported to the medical services provider destination. If both the medical services provider and member, or authorized party, refuse or unable to provide signatures, the driver must document on the transportation trip record that signatures were requested and not provided.</a:t>
            </a:r>
          </a:p>
          <a:p>
            <a:pPr marL="0" indent="0">
              <a:buNone/>
            </a:pPr>
            <a:r>
              <a:rPr lang="en-US" dirty="0"/>
              <a:t>6. The address, or the description if the address is not available, of both the origin and destination, and the mileage for the most direct route from origin to destination.</a:t>
            </a:r>
          </a:p>
          <a:p>
            <a:pPr marL="0" indent="0">
              <a:buNone/>
            </a:pPr>
            <a:r>
              <a:rPr lang="en-US" dirty="0"/>
              <a:t>7. The name or number of the mode of transportation in which the service is provided.</a:t>
            </a:r>
          </a:p>
        </p:txBody>
      </p:sp>
      <p:sp>
        <p:nvSpPr>
          <p:cNvPr id="4" name="Date Placeholder 3">
            <a:extLst>
              <a:ext uri="{FF2B5EF4-FFF2-40B4-BE49-F238E27FC236}">
                <a16:creationId xmlns:a16="http://schemas.microsoft.com/office/drawing/2014/main" id="{8CC528D6-0EB2-B64E-827B-3DDA56CB5549}"/>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ABD59166-5197-31E4-5D48-983602912541}"/>
              </a:ext>
            </a:extLst>
          </p:cNvPr>
          <p:cNvSpPr>
            <a:spLocks noGrp="1"/>
          </p:cNvSpPr>
          <p:nvPr>
            <p:ph type="ftr" sz="quarter" idx="3"/>
          </p:nvPr>
        </p:nvSpPr>
        <p:spPr/>
        <p:txBody>
          <a:bodyPr/>
          <a:lstStyle/>
          <a:p>
            <a:r>
              <a:rPr lang="en-US"/>
              <a:t>Optional Tagline Goes Here </a:t>
            </a:r>
            <a:r>
              <a:rPr lang="en-US">
                <a:solidFill>
                  <a:schemeClr val="accent2"/>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56BAA231-C8DB-ADFD-EDFA-A7053B7D32B3}"/>
              </a:ext>
            </a:extLst>
          </p:cNvPr>
          <p:cNvSpPr>
            <a:spLocks noGrp="1"/>
          </p:cNvSpPr>
          <p:nvPr>
            <p:ph type="sldNum" sz="quarter" idx="12"/>
          </p:nvPr>
        </p:nvSpPr>
        <p:spPr/>
        <p:txBody>
          <a:bodyPr/>
          <a:lstStyle/>
          <a:p>
            <a:fld id="{48F63A3B-78C7-47BE-AE5E-E10140E04643}" type="slidenum">
              <a:rPr lang="en-US" smtClean="0"/>
              <a:pPr/>
              <a:t>17</a:t>
            </a:fld>
            <a:endParaRPr lang="en-US" dirty="0"/>
          </a:p>
        </p:txBody>
      </p:sp>
    </p:spTree>
    <p:extLst>
      <p:ext uri="{BB962C8B-B14F-4D97-AF65-F5344CB8AC3E}">
        <p14:creationId xmlns:p14="http://schemas.microsoft.com/office/powerpoint/2010/main" val="452714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4138D-1E0D-B55A-AD35-4CF55554A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FD4643-5A36-E815-E7F4-CB155AB90B9E}"/>
              </a:ext>
            </a:extLst>
          </p:cNvPr>
          <p:cNvSpPr>
            <a:spLocks noGrp="1"/>
          </p:cNvSpPr>
          <p:nvPr>
            <p:ph type="title"/>
          </p:nvPr>
        </p:nvSpPr>
        <p:spPr/>
        <p:txBody>
          <a:bodyPr/>
          <a:lstStyle/>
          <a:p>
            <a:r>
              <a:rPr lang="en-US" dirty="0"/>
              <a:t>Documentation Requirements</a:t>
            </a:r>
          </a:p>
        </p:txBody>
      </p:sp>
      <p:sp>
        <p:nvSpPr>
          <p:cNvPr id="3" name="Content Placeholder 2">
            <a:extLst>
              <a:ext uri="{FF2B5EF4-FFF2-40B4-BE49-F238E27FC236}">
                <a16:creationId xmlns:a16="http://schemas.microsoft.com/office/drawing/2014/main" id="{00F70CF8-E40A-3C7F-9F7D-6148D3557499}"/>
              </a:ext>
            </a:extLst>
          </p:cNvPr>
          <p:cNvSpPr>
            <a:spLocks noGrp="1"/>
          </p:cNvSpPr>
          <p:nvPr>
            <p:ph sz="quarter" idx="10"/>
          </p:nvPr>
        </p:nvSpPr>
        <p:spPr/>
        <p:txBody>
          <a:bodyPr>
            <a:normAutofit/>
          </a:bodyPr>
          <a:lstStyle/>
          <a:p>
            <a:pPr marL="0" indent="0">
              <a:buNone/>
            </a:pPr>
            <a:r>
              <a:rPr lang="en-US" sz="1600" dirty="0"/>
              <a:t>8. The license plate number of the vehicle used to transport the member.</a:t>
            </a:r>
          </a:p>
          <a:p>
            <a:pPr marL="0" indent="0">
              <a:buNone/>
            </a:pPr>
            <a:r>
              <a:rPr lang="en-US" sz="1600" dirty="0"/>
              <a:t>9. The time of the member pickup.</a:t>
            </a:r>
          </a:p>
          <a:p>
            <a:pPr marL="0" indent="0">
              <a:buNone/>
            </a:pPr>
            <a:r>
              <a:rPr lang="en-US" sz="1600" dirty="0"/>
              <a:t>10. The time of the member drop-off.</a:t>
            </a:r>
          </a:p>
          <a:p>
            <a:pPr marL="0" indent="0">
              <a:buNone/>
            </a:pPr>
            <a:r>
              <a:rPr lang="en-US" sz="1600" dirty="0"/>
              <a:t>11. The odometer reading of the vehicle used to transport the member taken at the time of pickup.</a:t>
            </a:r>
          </a:p>
          <a:p>
            <a:pPr marL="0" indent="0">
              <a:buNone/>
            </a:pPr>
            <a:r>
              <a:rPr lang="en-US" sz="1600" dirty="0"/>
              <a:t>12. The odometer reading of the vehicle used to transport the member at the time of drop-off.</a:t>
            </a:r>
          </a:p>
          <a:p>
            <a:pPr marL="0" indent="0">
              <a:buNone/>
            </a:pPr>
            <a:r>
              <a:rPr lang="en-US" sz="1600" dirty="0"/>
              <a:t>13. The name of the extra attendant when an extra attendant is used to provide special transportation service.</a:t>
            </a:r>
          </a:p>
          <a:p>
            <a:pPr marL="0" indent="0">
              <a:buNone/>
            </a:pPr>
            <a:r>
              <a:rPr lang="en-US" sz="1600" dirty="0"/>
              <a:t>14. Documentation indicating the method that was used to determine the most </a:t>
            </a:r>
            <a:r>
              <a:rPr lang="en-US" sz="1600" b="1" u="sng" dirty="0"/>
              <a:t>direct route</a:t>
            </a:r>
            <a:r>
              <a:rPr lang="en-US" sz="1600" dirty="0"/>
              <a:t>.</a:t>
            </a:r>
          </a:p>
        </p:txBody>
      </p:sp>
      <p:sp>
        <p:nvSpPr>
          <p:cNvPr id="4" name="Date Placeholder 3">
            <a:extLst>
              <a:ext uri="{FF2B5EF4-FFF2-40B4-BE49-F238E27FC236}">
                <a16:creationId xmlns:a16="http://schemas.microsoft.com/office/drawing/2014/main" id="{82E9D3C9-8A62-094B-1A8F-320946FD18D3}"/>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89807790-4FFF-B239-EF60-95721A10A668}"/>
              </a:ext>
            </a:extLst>
          </p:cNvPr>
          <p:cNvSpPr>
            <a:spLocks noGrp="1"/>
          </p:cNvSpPr>
          <p:nvPr>
            <p:ph type="ftr" sz="quarter" idx="3"/>
          </p:nvPr>
        </p:nvSpPr>
        <p:spPr/>
        <p:txBody>
          <a:bodyPr/>
          <a:lstStyle/>
          <a:p>
            <a:r>
              <a:rPr lang="en-US"/>
              <a:t>Optional Tagline Goes Here </a:t>
            </a:r>
            <a:r>
              <a:rPr lang="en-US">
                <a:solidFill>
                  <a:schemeClr val="accent2"/>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8F6C644D-634B-F6AF-6D80-B1C74528A325}"/>
              </a:ext>
            </a:extLst>
          </p:cNvPr>
          <p:cNvSpPr>
            <a:spLocks noGrp="1"/>
          </p:cNvSpPr>
          <p:nvPr>
            <p:ph type="sldNum" sz="quarter" idx="12"/>
          </p:nvPr>
        </p:nvSpPr>
        <p:spPr/>
        <p:txBody>
          <a:bodyPr/>
          <a:lstStyle/>
          <a:p>
            <a:fld id="{48F63A3B-78C7-47BE-AE5E-E10140E04643}" type="slidenum">
              <a:rPr lang="en-US" smtClean="0"/>
              <a:pPr/>
              <a:t>18</a:t>
            </a:fld>
            <a:endParaRPr lang="en-US" dirty="0"/>
          </a:p>
        </p:txBody>
      </p:sp>
    </p:spTree>
    <p:extLst>
      <p:ext uri="{BB962C8B-B14F-4D97-AF65-F5344CB8AC3E}">
        <p14:creationId xmlns:p14="http://schemas.microsoft.com/office/powerpoint/2010/main" val="3009485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Thank You!</a:t>
            </a:r>
          </a:p>
        </p:txBody>
      </p:sp>
      <p:sp>
        <p:nvSpPr>
          <p:cNvPr id="3" name="Text Placeholder 2"/>
          <p:cNvSpPr>
            <a:spLocks noGrp="1"/>
          </p:cNvSpPr>
          <p:nvPr>
            <p:ph type="body" sz="quarter" idx="13"/>
          </p:nvPr>
        </p:nvSpPr>
        <p:spPr/>
        <p:txBody>
          <a:bodyPr/>
          <a:lstStyle/>
          <a:p>
            <a:r>
              <a:rPr lang="en-US" sz="3200" b="1" dirty="0"/>
              <a:t>Brian Ombongi</a:t>
            </a:r>
          </a:p>
          <a:p>
            <a:r>
              <a:rPr lang="en-US" sz="2800" i="1" dirty="0"/>
              <a:t>Brian.ombongi@state.mn.us</a:t>
            </a:r>
          </a:p>
          <a:p>
            <a:r>
              <a:rPr lang="en-US" sz="2800" dirty="0"/>
              <a:t>651-431-4828</a:t>
            </a:r>
          </a:p>
        </p:txBody>
      </p:sp>
    </p:spTree>
    <p:extLst>
      <p:ext uri="{BB962C8B-B14F-4D97-AF65-F5344CB8AC3E}">
        <p14:creationId xmlns:p14="http://schemas.microsoft.com/office/powerpoint/2010/main" val="24291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BE3B7-A8E2-3407-7D24-E8D3D1392611}"/>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025291F-8CC6-267F-AAB9-5DA091482EFE}"/>
              </a:ext>
            </a:extLst>
          </p:cNvPr>
          <p:cNvSpPr>
            <a:spLocks noGrp="1"/>
          </p:cNvSpPr>
          <p:nvPr>
            <p:ph sz="quarter" idx="10"/>
          </p:nvPr>
        </p:nvSpPr>
        <p:spPr/>
        <p:txBody>
          <a:bodyPr>
            <a:normAutofit lnSpcReduction="10000"/>
          </a:bodyPr>
          <a:lstStyle/>
          <a:p>
            <a:pPr marR="0" lvl="0">
              <a:lnSpc>
                <a:spcPct val="170000"/>
              </a:lnSpc>
              <a:spcBef>
                <a:spcPts val="100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What is NEMT</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Eligible Providers </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Eligible Members</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Covered Services</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Noncovered Services</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Excluded Costs Related to Transportation</a:t>
            </a:r>
          </a:p>
          <a:p>
            <a:pPr marR="0" lvl="0">
              <a:lnSpc>
                <a:spcPct val="170000"/>
              </a:lnSpc>
              <a:spcBef>
                <a:spcPts val="0"/>
              </a:spcBef>
              <a:spcAft>
                <a:spcPts val="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Authorization Requirements</a:t>
            </a:r>
          </a:p>
          <a:p>
            <a:pPr marR="0" lvl="0">
              <a:lnSpc>
                <a:spcPct val="170000"/>
              </a:lnSpc>
              <a:spcBef>
                <a:spcPts val="0"/>
              </a:spcBef>
              <a:spcAft>
                <a:spcPts val="1000"/>
              </a:spcAft>
              <a:buFont typeface="Wingdings" panose="05000000000000000000" pitchFamily="2" charset="2"/>
              <a:buChar char="q"/>
            </a:pPr>
            <a:r>
              <a:rPr lang="en-US" sz="2300" kern="100" dirty="0">
                <a:effectLst/>
                <a:latin typeface="Calibri" panose="020F0502020204030204" pitchFamily="34" charset="0"/>
                <a:ea typeface="Times New Roman" panose="02020603050405020304" pitchFamily="18" charset="0"/>
                <a:cs typeface="Times New Roman" panose="02020603050405020304" pitchFamily="18" charset="0"/>
              </a:rPr>
              <a:t>Documentation Requirements</a:t>
            </a:r>
          </a:p>
          <a:p>
            <a:endParaRPr lang="en-US" dirty="0"/>
          </a:p>
        </p:txBody>
      </p:sp>
      <p:sp>
        <p:nvSpPr>
          <p:cNvPr id="4" name="Date Placeholder 3">
            <a:extLst>
              <a:ext uri="{FF2B5EF4-FFF2-40B4-BE49-F238E27FC236}">
                <a16:creationId xmlns:a16="http://schemas.microsoft.com/office/drawing/2014/main" id="{882CCBBD-54A4-93DB-D39D-90F52BC7643C}"/>
              </a:ext>
            </a:extLst>
          </p:cNvPr>
          <p:cNvSpPr>
            <a:spLocks noGrp="1"/>
          </p:cNvSpPr>
          <p:nvPr>
            <p:ph type="dt" sz="half" idx="11"/>
          </p:nvPr>
        </p:nvSpPr>
        <p:spPr/>
        <p:txBody>
          <a:bodyPr/>
          <a:lstStyle/>
          <a:p>
            <a:fld id="{F4B91AA0-3BA7-4036-A3DA-317C6C4FFA29}" type="datetime1">
              <a:rPr lang="en-US" smtClean="0"/>
              <a:t>9/17/2025</a:t>
            </a:fld>
            <a:endParaRPr lang="en-US" dirty="0"/>
          </a:p>
        </p:txBody>
      </p:sp>
      <p:sp>
        <p:nvSpPr>
          <p:cNvPr id="5" name="Footer Placeholder 4">
            <a:extLst>
              <a:ext uri="{FF2B5EF4-FFF2-40B4-BE49-F238E27FC236}">
                <a16:creationId xmlns:a16="http://schemas.microsoft.com/office/drawing/2014/main" id="{23556DD4-41C1-2371-2C21-02D267EB3B5D}"/>
              </a:ext>
            </a:extLst>
          </p:cNvPr>
          <p:cNvSpPr>
            <a:spLocks noGrp="1"/>
          </p:cNvSpPr>
          <p:nvPr>
            <p:ph type="ftr" sz="quarter" idx="3"/>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2778D641-AAF7-4D6D-F852-D8C33C8366EB}"/>
              </a:ext>
            </a:extLst>
          </p:cNvPr>
          <p:cNvSpPr>
            <a:spLocks noGrp="1"/>
          </p:cNvSpPr>
          <p:nvPr>
            <p:ph type="sldNum" sz="quarter" idx="12"/>
          </p:nvPr>
        </p:nvSpPr>
        <p:spPr/>
        <p:txBody>
          <a:bodyPr/>
          <a:lstStyle/>
          <a:p>
            <a:fld id="{48F63A3B-78C7-47BE-AE5E-E10140E04643}" type="slidenum">
              <a:rPr lang="en-US" smtClean="0"/>
              <a:pPr/>
              <a:t>2</a:t>
            </a:fld>
            <a:endParaRPr lang="en-US" dirty="0"/>
          </a:p>
        </p:txBody>
      </p:sp>
    </p:spTree>
    <p:extLst>
      <p:ext uri="{BB962C8B-B14F-4D97-AF65-F5344CB8AC3E}">
        <p14:creationId xmlns:p14="http://schemas.microsoft.com/office/powerpoint/2010/main" val="157060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9314-7DA5-6C4B-0D12-EC42EE5A56EF}"/>
              </a:ext>
            </a:extLst>
          </p:cNvPr>
          <p:cNvSpPr>
            <a:spLocks noGrp="1"/>
          </p:cNvSpPr>
          <p:nvPr>
            <p:ph type="title"/>
          </p:nvPr>
        </p:nvSpPr>
        <p:spPr/>
        <p:txBody>
          <a:bodyPr/>
          <a:lstStyle/>
          <a:p>
            <a:pPr algn="r"/>
            <a:r>
              <a:rPr lang="en-US" sz="4400" dirty="0"/>
              <a:t>Nonemergency Medical Transportation (NEMT) Services</a:t>
            </a:r>
          </a:p>
        </p:txBody>
      </p:sp>
      <p:sp>
        <p:nvSpPr>
          <p:cNvPr id="3" name="Text Placeholder 2">
            <a:extLst>
              <a:ext uri="{FF2B5EF4-FFF2-40B4-BE49-F238E27FC236}">
                <a16:creationId xmlns:a16="http://schemas.microsoft.com/office/drawing/2014/main" id="{B31E9C5C-3AF8-15F2-5401-8C0CAEC9E3F7}"/>
              </a:ext>
            </a:extLst>
          </p:cNvPr>
          <p:cNvSpPr>
            <a:spLocks noGrp="1"/>
          </p:cNvSpPr>
          <p:nvPr>
            <p:ph type="body" sz="quarter" idx="13"/>
          </p:nvPr>
        </p:nvSpPr>
        <p:spPr/>
        <p:txBody>
          <a:bodyPr/>
          <a:lstStyle/>
          <a:p>
            <a:r>
              <a:rPr lang="en-US" dirty="0"/>
              <a:t>NEMT provides Medical Assistance (MA) members with the </a:t>
            </a:r>
            <a:r>
              <a:rPr lang="en-US" b="1" u="sng" dirty="0"/>
              <a:t>safest</a:t>
            </a:r>
            <a:r>
              <a:rPr lang="en-US" b="1" dirty="0"/>
              <a:t>, </a:t>
            </a:r>
            <a:r>
              <a:rPr lang="en-US" b="1" u="sng" dirty="0"/>
              <a:t>most appropriate</a:t>
            </a:r>
            <a:r>
              <a:rPr lang="en-US" b="1" dirty="0"/>
              <a:t> and </a:t>
            </a:r>
            <a:r>
              <a:rPr lang="en-US" b="1" u="sng" dirty="0"/>
              <a:t>cost-effective</a:t>
            </a:r>
            <a:r>
              <a:rPr lang="en-US" dirty="0"/>
              <a:t> mode of transportation to get to and from nonemergency medical service appointments</a:t>
            </a:r>
          </a:p>
        </p:txBody>
      </p:sp>
      <p:sp>
        <p:nvSpPr>
          <p:cNvPr id="4" name="Date Placeholder 3">
            <a:extLst>
              <a:ext uri="{FF2B5EF4-FFF2-40B4-BE49-F238E27FC236}">
                <a16:creationId xmlns:a16="http://schemas.microsoft.com/office/drawing/2014/main" id="{67732015-7572-9633-B9D8-2D4704962101}"/>
              </a:ext>
            </a:extLst>
          </p:cNvPr>
          <p:cNvSpPr>
            <a:spLocks noGrp="1"/>
          </p:cNvSpPr>
          <p:nvPr>
            <p:ph type="dt" sz="half" idx="10"/>
          </p:nvPr>
        </p:nvSpPr>
        <p:spPr/>
        <p:txBody>
          <a:bodyPr/>
          <a:lstStyle/>
          <a:p>
            <a:fld id="{D094F804-653A-41F1-A565-1098D9DEB37A}" type="datetime1">
              <a:rPr lang="en-US" smtClean="0"/>
              <a:t>9/17/2025</a:t>
            </a:fld>
            <a:endParaRPr lang="en-US" dirty="0"/>
          </a:p>
        </p:txBody>
      </p:sp>
      <p:sp>
        <p:nvSpPr>
          <p:cNvPr id="5" name="Footer Placeholder 4">
            <a:extLst>
              <a:ext uri="{FF2B5EF4-FFF2-40B4-BE49-F238E27FC236}">
                <a16:creationId xmlns:a16="http://schemas.microsoft.com/office/drawing/2014/main" id="{D48AB2A7-3337-3E17-996D-B3D3927CA97E}"/>
              </a:ext>
            </a:extLst>
          </p:cNvPr>
          <p:cNvSpPr>
            <a:spLocks noGrp="1"/>
          </p:cNvSpPr>
          <p:nvPr>
            <p:ph type="ftr" sz="quarter" idx="12"/>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820CE826-DAB4-03CC-0139-FB664748F4CA}"/>
              </a:ext>
            </a:extLst>
          </p:cNvPr>
          <p:cNvSpPr>
            <a:spLocks noGrp="1"/>
          </p:cNvSpPr>
          <p:nvPr>
            <p:ph type="sldNum" sz="quarter" idx="11"/>
          </p:nvPr>
        </p:nvSpPr>
        <p:spPr/>
        <p:txBody>
          <a:bodyPr/>
          <a:lstStyle/>
          <a:p>
            <a:fld id="{48F63A3B-78C7-47BE-AE5E-E10140E04643}" type="slidenum">
              <a:rPr lang="en-US" smtClean="0"/>
              <a:pPr/>
              <a:t>3</a:t>
            </a:fld>
            <a:endParaRPr lang="en-US" dirty="0"/>
          </a:p>
        </p:txBody>
      </p:sp>
    </p:spTree>
    <p:extLst>
      <p:ext uri="{BB962C8B-B14F-4D97-AF65-F5344CB8AC3E}">
        <p14:creationId xmlns:p14="http://schemas.microsoft.com/office/powerpoint/2010/main" val="4233756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550B-C86F-F999-F203-3FCC40B2CC04}"/>
              </a:ext>
            </a:extLst>
          </p:cNvPr>
          <p:cNvSpPr>
            <a:spLocks noGrp="1"/>
          </p:cNvSpPr>
          <p:nvPr>
            <p:ph type="title"/>
          </p:nvPr>
        </p:nvSpPr>
        <p:spPr/>
        <p:txBody>
          <a:bodyPr>
            <a:normAutofit/>
          </a:bodyPr>
          <a:lstStyle/>
          <a:p>
            <a:r>
              <a:rPr kumimoji="0" lang="en-US" b="0" i="0" u="none" strike="noStrike" kern="1200" cap="none" spc="0" normalizeH="0" baseline="0" noProof="0" dirty="0">
                <a:ln>
                  <a:noFill/>
                </a:ln>
                <a:solidFill>
                  <a:srgbClr val="78BE21"/>
                </a:solidFill>
                <a:effectLst/>
                <a:uLnTx/>
                <a:uFillTx/>
                <a:latin typeface="Calibri"/>
                <a:ea typeface="+mj-ea"/>
                <a:cs typeface="+mj-cs"/>
              </a:rPr>
              <a:t>Nonemergency Medical Transportation (NEMT) Services</a:t>
            </a:r>
            <a:endParaRPr lang="en-US" sz="2800" dirty="0"/>
          </a:p>
        </p:txBody>
      </p:sp>
      <p:sp>
        <p:nvSpPr>
          <p:cNvPr id="3" name="Content Placeholder 2">
            <a:extLst>
              <a:ext uri="{FF2B5EF4-FFF2-40B4-BE49-F238E27FC236}">
                <a16:creationId xmlns:a16="http://schemas.microsoft.com/office/drawing/2014/main" id="{C3228EBD-F03A-A08D-AE4B-0C02988C449A}"/>
              </a:ext>
            </a:extLst>
          </p:cNvPr>
          <p:cNvSpPr>
            <a:spLocks noGrp="1"/>
          </p:cNvSpPr>
          <p:nvPr>
            <p:ph sz="half" idx="1"/>
          </p:nvPr>
        </p:nvSpPr>
        <p:spPr/>
        <p:txBody>
          <a:bodyPr>
            <a:normAutofit/>
          </a:bodyPr>
          <a:lstStyle/>
          <a:p>
            <a:pPr marL="0" indent="0">
              <a:buNone/>
            </a:pPr>
            <a:r>
              <a:rPr lang="en-US" b="1" u="sng" dirty="0"/>
              <a:t>Local county or tribal agency-administered NEMT includes:</a:t>
            </a:r>
          </a:p>
          <a:p>
            <a:pPr lvl="1">
              <a:buFont typeface="Wingdings" panose="05000000000000000000" pitchFamily="2" charset="2"/>
              <a:buChar char="q"/>
            </a:pPr>
            <a:r>
              <a:rPr lang="en-US" dirty="0"/>
              <a:t>Private automobiles (Mode 1 – personal mileage)</a:t>
            </a:r>
          </a:p>
          <a:p>
            <a:pPr lvl="1">
              <a:buFont typeface="Wingdings" panose="05000000000000000000" pitchFamily="2" charset="2"/>
              <a:buChar char="q"/>
            </a:pPr>
            <a:r>
              <a:rPr lang="en-US" dirty="0"/>
              <a:t>Volunteer drivers (Mode 2 – volunteer driver mileage)</a:t>
            </a:r>
          </a:p>
          <a:p>
            <a:pPr lvl="1">
              <a:buFont typeface="Wingdings" panose="05000000000000000000" pitchFamily="2" charset="2"/>
              <a:buChar char="q"/>
            </a:pPr>
            <a:r>
              <a:rPr lang="en-US" dirty="0"/>
              <a:t>Bus, taxicab or dial-a-ride, light rail or other commercial carriers (Mode 3 – unassisted and Mode 4 – assisted)</a:t>
            </a:r>
          </a:p>
        </p:txBody>
      </p:sp>
      <p:sp>
        <p:nvSpPr>
          <p:cNvPr id="4" name="Content Placeholder 3">
            <a:extLst>
              <a:ext uri="{FF2B5EF4-FFF2-40B4-BE49-F238E27FC236}">
                <a16:creationId xmlns:a16="http://schemas.microsoft.com/office/drawing/2014/main" id="{C86E42E7-5A82-B478-F7E6-5709849D1BFE}"/>
              </a:ext>
            </a:extLst>
          </p:cNvPr>
          <p:cNvSpPr>
            <a:spLocks noGrp="1"/>
          </p:cNvSpPr>
          <p:nvPr>
            <p:ph sz="half" idx="2"/>
          </p:nvPr>
        </p:nvSpPr>
        <p:spPr/>
        <p:txBody>
          <a:bodyPr/>
          <a:lstStyle/>
          <a:p>
            <a:pPr marL="0" indent="0">
              <a:buNone/>
            </a:pPr>
            <a:r>
              <a:rPr lang="en-US" b="1" u="sng" dirty="0"/>
              <a:t>State-administered NEMT services</a:t>
            </a:r>
            <a:r>
              <a:rPr lang="en-US" u="sng" dirty="0"/>
              <a:t>: </a:t>
            </a:r>
          </a:p>
          <a:p>
            <a:pPr lvl="1">
              <a:buFont typeface="Wingdings" panose="05000000000000000000" pitchFamily="2" charset="2"/>
              <a:buChar char="q"/>
            </a:pPr>
            <a:r>
              <a:rPr lang="en-US" dirty="0"/>
              <a:t>Ramp or lift equipped (wheelchair, scooter) (Mode 5)</a:t>
            </a:r>
          </a:p>
          <a:p>
            <a:pPr lvl="1">
              <a:buFont typeface="Wingdings" panose="05000000000000000000" pitchFamily="2" charset="2"/>
              <a:buChar char="q"/>
            </a:pPr>
            <a:r>
              <a:rPr lang="en-US" dirty="0"/>
              <a:t>Protected (Mode 6)</a:t>
            </a:r>
          </a:p>
          <a:p>
            <a:pPr lvl="1">
              <a:buFont typeface="Wingdings" panose="05000000000000000000" pitchFamily="2" charset="2"/>
              <a:buChar char="q"/>
            </a:pPr>
            <a:r>
              <a:rPr lang="en-US" dirty="0"/>
              <a:t>Stretcher transports (Mode 7)</a:t>
            </a:r>
          </a:p>
        </p:txBody>
      </p:sp>
      <p:sp>
        <p:nvSpPr>
          <p:cNvPr id="5" name="Date Placeholder 4">
            <a:extLst>
              <a:ext uri="{FF2B5EF4-FFF2-40B4-BE49-F238E27FC236}">
                <a16:creationId xmlns:a16="http://schemas.microsoft.com/office/drawing/2014/main" id="{55418C2B-CF43-6539-E4FF-D12E8D4B781D}"/>
              </a:ext>
            </a:extLst>
          </p:cNvPr>
          <p:cNvSpPr>
            <a:spLocks noGrp="1"/>
          </p:cNvSpPr>
          <p:nvPr>
            <p:ph type="dt" sz="half" idx="10"/>
          </p:nvPr>
        </p:nvSpPr>
        <p:spPr/>
        <p:txBody>
          <a:bodyPr/>
          <a:lstStyle/>
          <a:p>
            <a:fld id="{7C198DD1-C477-482D-A126-3FBDD1778E48}" type="datetime1">
              <a:rPr lang="en-US" smtClean="0"/>
              <a:t>9/17/2025</a:t>
            </a:fld>
            <a:endParaRPr lang="en-US" dirty="0"/>
          </a:p>
        </p:txBody>
      </p:sp>
      <p:sp>
        <p:nvSpPr>
          <p:cNvPr id="6" name="Footer Placeholder 5">
            <a:extLst>
              <a:ext uri="{FF2B5EF4-FFF2-40B4-BE49-F238E27FC236}">
                <a16:creationId xmlns:a16="http://schemas.microsoft.com/office/drawing/2014/main" id="{454EC7CF-C0D8-A5BA-918E-9048642ECD6B}"/>
              </a:ext>
            </a:extLst>
          </p:cNvPr>
          <p:cNvSpPr>
            <a:spLocks noGrp="1"/>
          </p:cNvSpPr>
          <p:nvPr>
            <p:ph type="ftr" sz="quarter" idx="3"/>
          </p:nvPr>
        </p:nvSpPr>
        <p:spPr/>
        <p:txBody>
          <a:bodyPr/>
          <a:lstStyle/>
          <a:p>
            <a:r>
              <a:rPr lang="en-US" dirty="0"/>
              <a:t>mn.gov/</a:t>
            </a:r>
            <a:r>
              <a:rPr lang="en-US" dirty="0" err="1"/>
              <a:t>dhs</a:t>
            </a:r>
            <a:endParaRPr lang="en-US" dirty="0"/>
          </a:p>
        </p:txBody>
      </p:sp>
      <p:sp>
        <p:nvSpPr>
          <p:cNvPr id="7" name="Slide Number Placeholder 6">
            <a:extLst>
              <a:ext uri="{FF2B5EF4-FFF2-40B4-BE49-F238E27FC236}">
                <a16:creationId xmlns:a16="http://schemas.microsoft.com/office/drawing/2014/main" id="{B586C0E5-EEC3-E988-63E8-9BC423C29095}"/>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413928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B0526-A625-8785-229C-B977994974E0}"/>
              </a:ext>
            </a:extLst>
          </p:cNvPr>
          <p:cNvSpPr>
            <a:spLocks noGrp="1"/>
          </p:cNvSpPr>
          <p:nvPr>
            <p:ph type="title"/>
          </p:nvPr>
        </p:nvSpPr>
        <p:spPr/>
        <p:txBody>
          <a:bodyPr/>
          <a:lstStyle/>
          <a:p>
            <a:r>
              <a:rPr lang="en-US" b="1" dirty="0"/>
              <a:t>Upcoming legislative update</a:t>
            </a:r>
            <a:endParaRPr lang="en-US" dirty="0"/>
          </a:p>
        </p:txBody>
      </p:sp>
      <p:sp>
        <p:nvSpPr>
          <p:cNvPr id="3" name="Content Placeholder 2">
            <a:extLst>
              <a:ext uri="{FF2B5EF4-FFF2-40B4-BE49-F238E27FC236}">
                <a16:creationId xmlns:a16="http://schemas.microsoft.com/office/drawing/2014/main" id="{31B36AE0-59F4-A8A6-D214-074DECD45504}"/>
              </a:ext>
            </a:extLst>
          </p:cNvPr>
          <p:cNvSpPr>
            <a:spLocks noGrp="1"/>
          </p:cNvSpPr>
          <p:nvPr>
            <p:ph idx="1"/>
          </p:nvPr>
        </p:nvSpPr>
        <p:spPr/>
        <p:txBody>
          <a:bodyPr/>
          <a:lstStyle/>
          <a:p>
            <a:pPr marL="0" indent="0">
              <a:buNone/>
            </a:pPr>
            <a:r>
              <a:rPr lang="en-US" sz="2400" b="1" dirty="0"/>
              <a:t>Uniform Nonemergency Medical transportation program</a:t>
            </a:r>
          </a:p>
          <a:p>
            <a:pPr marL="457200" lvl="1" indent="0">
              <a:buNone/>
            </a:pPr>
            <a:endParaRPr lang="en-US" dirty="0"/>
          </a:p>
          <a:p>
            <a:pPr lvl="1"/>
            <a:r>
              <a:rPr lang="en-US" dirty="0"/>
              <a:t>Local county or tribal agency-administered NEMT (Modes 1-4) will revert back to the state</a:t>
            </a:r>
          </a:p>
          <a:p>
            <a:pPr marL="457200" lvl="1" indent="0">
              <a:buNone/>
            </a:pPr>
            <a:endParaRPr lang="en-US" dirty="0"/>
          </a:p>
          <a:p>
            <a:pPr lvl="1"/>
            <a:r>
              <a:rPr lang="en-US" dirty="0"/>
              <a:t>Effective day following final enactment. Section 43 para. (b) is effective:</a:t>
            </a:r>
          </a:p>
          <a:p>
            <a:pPr lvl="2">
              <a:buFont typeface="Wingdings" panose="05000000000000000000" pitchFamily="2" charset="2"/>
              <a:buChar char="q"/>
            </a:pPr>
            <a:r>
              <a:rPr lang="en-US" dirty="0"/>
              <a:t> </a:t>
            </a:r>
            <a:r>
              <a:rPr lang="en-US" b="1" u="sng" dirty="0"/>
              <a:t>July 1, 2026</a:t>
            </a:r>
            <a:r>
              <a:rPr lang="en-US" dirty="0"/>
              <a:t>, for medical assistance fee-for-service and </a:t>
            </a:r>
          </a:p>
          <a:p>
            <a:pPr lvl="2">
              <a:buFont typeface="Wingdings" panose="05000000000000000000" pitchFamily="2" charset="2"/>
              <a:buChar char="q"/>
            </a:pPr>
            <a:r>
              <a:rPr lang="en-US" b="1" u="sng" dirty="0"/>
              <a:t>January 1, 2027</a:t>
            </a:r>
            <a:r>
              <a:rPr lang="en-US" dirty="0"/>
              <a:t>, for prepaid medical assistance.</a:t>
            </a:r>
          </a:p>
        </p:txBody>
      </p:sp>
      <p:sp>
        <p:nvSpPr>
          <p:cNvPr id="4" name="Date Placeholder 3">
            <a:extLst>
              <a:ext uri="{FF2B5EF4-FFF2-40B4-BE49-F238E27FC236}">
                <a16:creationId xmlns:a16="http://schemas.microsoft.com/office/drawing/2014/main" id="{F014E004-10A0-0F85-3CF8-293052B28170}"/>
              </a:ext>
            </a:extLst>
          </p:cNvPr>
          <p:cNvSpPr>
            <a:spLocks noGrp="1"/>
          </p:cNvSpPr>
          <p:nvPr>
            <p:ph type="dt" sz="half" idx="10"/>
          </p:nvPr>
        </p:nvSpPr>
        <p:spPr/>
        <p:txBody>
          <a:bodyPr/>
          <a:lstStyle/>
          <a:p>
            <a:fld id="{824D5D47-1752-4D84-8BFB-C2F71A34C932}" type="datetime1">
              <a:rPr lang="en-US" smtClean="0"/>
              <a:t>9/17/2025</a:t>
            </a:fld>
            <a:endParaRPr lang="en-US" dirty="0"/>
          </a:p>
        </p:txBody>
      </p:sp>
      <p:sp>
        <p:nvSpPr>
          <p:cNvPr id="5" name="Footer Placeholder 4">
            <a:extLst>
              <a:ext uri="{FF2B5EF4-FFF2-40B4-BE49-F238E27FC236}">
                <a16:creationId xmlns:a16="http://schemas.microsoft.com/office/drawing/2014/main" id="{4ADD1BB4-1AA8-6378-7EA7-B77BABCF60E0}"/>
              </a:ext>
            </a:extLst>
          </p:cNvPr>
          <p:cNvSpPr>
            <a:spLocks noGrp="1"/>
          </p:cNvSpPr>
          <p:nvPr>
            <p:ph type="ftr" sz="quarter" idx="3"/>
          </p:nvPr>
        </p:nvSpPr>
        <p:spPr/>
        <p:txBody>
          <a:body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a:extLst>
              <a:ext uri="{FF2B5EF4-FFF2-40B4-BE49-F238E27FC236}">
                <a16:creationId xmlns:a16="http://schemas.microsoft.com/office/drawing/2014/main" id="{8AC33DE6-4462-9230-C973-12574E9031D2}"/>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802398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9B335-DBF5-A918-9FE5-5B3BD0F75FDE}"/>
              </a:ext>
            </a:extLst>
          </p:cNvPr>
          <p:cNvSpPr>
            <a:spLocks noGrp="1"/>
          </p:cNvSpPr>
          <p:nvPr>
            <p:ph type="title"/>
          </p:nvPr>
        </p:nvSpPr>
        <p:spPr/>
        <p:txBody>
          <a:bodyPr/>
          <a:lstStyle/>
          <a:p>
            <a:r>
              <a:rPr kumimoji="0" lang="en-US" sz="3600" b="0" i="0" u="none" strike="noStrike" kern="1200" cap="none" spc="0" normalizeH="0" baseline="0" noProof="0" dirty="0">
                <a:ln>
                  <a:noFill/>
                </a:ln>
                <a:solidFill>
                  <a:srgbClr val="78BE21"/>
                </a:solidFill>
                <a:effectLst/>
                <a:uLnTx/>
                <a:uFillTx/>
                <a:latin typeface="Calibri"/>
                <a:ea typeface="+mj-ea"/>
                <a:cs typeface="+mj-cs"/>
              </a:rPr>
              <a:t>Nonemergency Medical Transportation (NEMT) Services</a:t>
            </a:r>
            <a:endParaRPr lang="en-US" dirty="0"/>
          </a:p>
        </p:txBody>
      </p:sp>
      <p:sp>
        <p:nvSpPr>
          <p:cNvPr id="3" name="Content Placeholder 2">
            <a:extLst>
              <a:ext uri="{FF2B5EF4-FFF2-40B4-BE49-F238E27FC236}">
                <a16:creationId xmlns:a16="http://schemas.microsoft.com/office/drawing/2014/main" id="{BC084ADC-B1F3-E745-0D58-F7B6E3FA2931}"/>
              </a:ext>
            </a:extLst>
          </p:cNvPr>
          <p:cNvSpPr>
            <a:spLocks noGrp="1"/>
          </p:cNvSpPr>
          <p:nvPr>
            <p:ph idx="1"/>
          </p:nvPr>
        </p:nvSpPr>
        <p:spPr/>
        <p:txBody>
          <a:bodyPr/>
          <a:lstStyle/>
          <a:p>
            <a:r>
              <a:rPr lang="en-US" dirty="0"/>
              <a:t>For </a:t>
            </a:r>
            <a:r>
              <a:rPr lang="en-US" b="1" u="sng" dirty="0"/>
              <a:t>Mode 4 </a:t>
            </a:r>
            <a:r>
              <a:rPr lang="en-US" dirty="0"/>
              <a:t>– assisted transportation, the member needs to call the MHCP medical review agent </a:t>
            </a:r>
            <a:r>
              <a:rPr lang="en-US" b="1" dirty="0"/>
              <a:t>(Acentra) </a:t>
            </a:r>
            <a:r>
              <a:rPr lang="en-US" dirty="0"/>
              <a:t>at </a:t>
            </a:r>
            <a:r>
              <a:rPr lang="en-US" b="1" dirty="0"/>
              <a:t>844-681-8144</a:t>
            </a:r>
            <a:r>
              <a:rPr lang="en-US" dirty="0"/>
              <a:t>. Acentra will complete the transport level certification.</a:t>
            </a:r>
          </a:p>
          <a:p>
            <a:r>
              <a:rPr lang="en-US" dirty="0"/>
              <a:t>The MHCP medical review agent for (</a:t>
            </a:r>
            <a:r>
              <a:rPr lang="en-US" b="1" u="sng" dirty="0"/>
              <a:t>Modes 5 and 7</a:t>
            </a:r>
            <a:r>
              <a:rPr lang="en-US" dirty="0"/>
              <a:t>) or mental health crisis team and some medical providers in specific situations (</a:t>
            </a:r>
            <a:r>
              <a:rPr lang="en-US" b="1" u="sng" dirty="0"/>
              <a:t>Mode 6</a:t>
            </a:r>
            <a:r>
              <a:rPr lang="en-US" dirty="0"/>
              <a:t>) completes the transport level certification</a:t>
            </a:r>
          </a:p>
        </p:txBody>
      </p:sp>
      <p:sp>
        <p:nvSpPr>
          <p:cNvPr id="4" name="Date Placeholder 3">
            <a:extLst>
              <a:ext uri="{FF2B5EF4-FFF2-40B4-BE49-F238E27FC236}">
                <a16:creationId xmlns:a16="http://schemas.microsoft.com/office/drawing/2014/main" id="{91C257E3-E7C9-0B2F-6C01-90E4532887F1}"/>
              </a:ext>
            </a:extLst>
          </p:cNvPr>
          <p:cNvSpPr>
            <a:spLocks noGrp="1"/>
          </p:cNvSpPr>
          <p:nvPr>
            <p:ph type="dt" sz="half" idx="10"/>
          </p:nvPr>
        </p:nvSpPr>
        <p:spPr/>
        <p:txBody>
          <a:bodyPr/>
          <a:lstStyle/>
          <a:p>
            <a:fld id="{824D5D47-1752-4D84-8BFB-C2F71A34C932}" type="datetime1">
              <a:rPr lang="en-US" smtClean="0"/>
              <a:t>9/17/2025</a:t>
            </a:fld>
            <a:endParaRPr lang="en-US" dirty="0"/>
          </a:p>
        </p:txBody>
      </p:sp>
      <p:sp>
        <p:nvSpPr>
          <p:cNvPr id="5" name="Footer Placeholder 4">
            <a:extLst>
              <a:ext uri="{FF2B5EF4-FFF2-40B4-BE49-F238E27FC236}">
                <a16:creationId xmlns:a16="http://schemas.microsoft.com/office/drawing/2014/main" id="{03A71BF5-B2CA-F807-6834-C7D2B9101535}"/>
              </a:ext>
            </a:extLst>
          </p:cNvPr>
          <p:cNvSpPr>
            <a:spLocks noGrp="1"/>
          </p:cNvSpPr>
          <p:nvPr>
            <p:ph type="ftr" sz="quarter" idx="3"/>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3730DA17-D8C2-6C1E-A5F1-DEAEC19D9A7D}"/>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51888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9B335-DBF5-A918-9FE5-5B3BD0F75FDE}"/>
              </a:ext>
            </a:extLst>
          </p:cNvPr>
          <p:cNvSpPr>
            <a:spLocks noGrp="1"/>
          </p:cNvSpPr>
          <p:nvPr>
            <p:ph type="title"/>
          </p:nvPr>
        </p:nvSpPr>
        <p:spPr/>
        <p:txBody>
          <a:bodyPr/>
          <a:lstStyle/>
          <a:p>
            <a:r>
              <a:rPr kumimoji="0" lang="en-US" sz="3600" b="0" i="0" u="none" strike="noStrike" kern="1200" cap="none" spc="0" normalizeH="0" baseline="0" noProof="0" dirty="0">
                <a:ln>
                  <a:noFill/>
                </a:ln>
                <a:solidFill>
                  <a:srgbClr val="78BE21"/>
                </a:solidFill>
                <a:effectLst/>
                <a:uLnTx/>
                <a:uFillTx/>
                <a:latin typeface="Calibri"/>
                <a:ea typeface="+mj-ea"/>
                <a:cs typeface="+mj-cs"/>
              </a:rPr>
              <a:t>Nonemergency Medical Transportation (NEMT) Services</a:t>
            </a:r>
            <a:endParaRPr lang="en-US" dirty="0"/>
          </a:p>
        </p:txBody>
      </p:sp>
      <p:sp>
        <p:nvSpPr>
          <p:cNvPr id="3" name="Content Placeholder 2">
            <a:extLst>
              <a:ext uri="{FF2B5EF4-FFF2-40B4-BE49-F238E27FC236}">
                <a16:creationId xmlns:a16="http://schemas.microsoft.com/office/drawing/2014/main" id="{BC084ADC-B1F3-E745-0D58-F7B6E3FA2931}"/>
              </a:ext>
            </a:extLst>
          </p:cNvPr>
          <p:cNvSpPr>
            <a:spLocks noGrp="1"/>
          </p:cNvSpPr>
          <p:nvPr>
            <p:ph idx="1"/>
          </p:nvPr>
        </p:nvSpPr>
        <p:spPr/>
        <p:txBody>
          <a:bodyPr/>
          <a:lstStyle/>
          <a:p>
            <a:pPr>
              <a:spcBef>
                <a:spcPts val="2250"/>
              </a:spcBef>
              <a:spcAft>
                <a:spcPts val="375"/>
              </a:spcAft>
              <a:buNone/>
            </a:pPr>
            <a:r>
              <a:rPr lang="en-US" b="1" dirty="0">
                <a:solidFill>
                  <a:srgbClr val="003865"/>
                </a:solidFill>
                <a:latin typeface="Calibri" panose="020F0502020204030204" pitchFamily="34" charset="0"/>
                <a:ea typeface="Calibri" panose="020F0502020204030204" pitchFamily="34" charset="0"/>
                <a:cs typeface="Calibri" panose="020F0502020204030204" pitchFamily="34" charset="0"/>
              </a:rPr>
              <a:t>Emergency Medical Transportation</a:t>
            </a:r>
          </a:p>
          <a:p>
            <a:pPr>
              <a:spcAft>
                <a:spcPts val="1800"/>
              </a:spcAft>
            </a:pPr>
            <a:r>
              <a:rPr lang="en-US" u="sng" dirty="0">
                <a:solidFill>
                  <a:srgbClr val="003865"/>
                </a:solidFill>
                <a:latin typeface="Calibri" panose="020F0502020204030204" pitchFamily="34" charset="0"/>
                <a:ea typeface="Calibri" panose="020F0502020204030204" pitchFamily="34" charset="0"/>
                <a:cs typeface="Calibri" panose="020F0502020204030204" pitchFamily="34" charset="0"/>
                <a:hlinkClick r:id="rId2"/>
              </a:rPr>
              <a:t>Ambulance transportation services</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is the transport of a member whose medical condition or diagnosis requires medically necessary services before and during transport. </a:t>
            </a:r>
          </a:p>
          <a:p>
            <a:pPr>
              <a:spcAft>
                <a:spcPts val="1800"/>
              </a:spcAft>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This includes </a:t>
            </a:r>
            <a:r>
              <a:rPr lang="en-US" b="1" u="sng" dirty="0">
                <a:solidFill>
                  <a:srgbClr val="000000"/>
                </a:solidFill>
                <a:latin typeface="Calibri" panose="020F0502020204030204" pitchFamily="34" charset="0"/>
                <a:ea typeface="Calibri" panose="020F0502020204030204" pitchFamily="34" charset="0"/>
                <a:cs typeface="Calibri" panose="020F0502020204030204" pitchFamily="34" charset="0"/>
              </a:rPr>
              <a:t>air</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and </a:t>
            </a:r>
            <a:r>
              <a:rPr lang="en-US" b="1" u="sng" dirty="0">
                <a:solidFill>
                  <a:srgbClr val="000000"/>
                </a:solidFill>
                <a:latin typeface="Calibri" panose="020F0502020204030204" pitchFamily="34" charset="0"/>
                <a:ea typeface="Calibri" panose="020F0502020204030204" pitchFamily="34" charset="0"/>
                <a:cs typeface="Calibri" panose="020F0502020204030204" pitchFamily="34" charset="0"/>
              </a:rPr>
              <a:t>ground</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emergency and nonemergency ambulance services.</a:t>
            </a:r>
          </a:p>
        </p:txBody>
      </p:sp>
      <p:sp>
        <p:nvSpPr>
          <p:cNvPr id="4" name="Date Placeholder 3">
            <a:extLst>
              <a:ext uri="{FF2B5EF4-FFF2-40B4-BE49-F238E27FC236}">
                <a16:creationId xmlns:a16="http://schemas.microsoft.com/office/drawing/2014/main" id="{91C257E3-E7C9-0B2F-6C01-90E4532887F1}"/>
              </a:ext>
            </a:extLst>
          </p:cNvPr>
          <p:cNvSpPr>
            <a:spLocks noGrp="1"/>
          </p:cNvSpPr>
          <p:nvPr>
            <p:ph type="dt" sz="half" idx="10"/>
          </p:nvPr>
        </p:nvSpPr>
        <p:spPr/>
        <p:txBody>
          <a:bodyPr/>
          <a:lstStyle/>
          <a:p>
            <a:fld id="{824D5D47-1752-4D84-8BFB-C2F71A34C932}" type="datetime1">
              <a:rPr lang="en-US" smtClean="0"/>
              <a:t>9/17/2025</a:t>
            </a:fld>
            <a:endParaRPr lang="en-US" dirty="0"/>
          </a:p>
        </p:txBody>
      </p:sp>
      <p:sp>
        <p:nvSpPr>
          <p:cNvPr id="5" name="Footer Placeholder 4">
            <a:extLst>
              <a:ext uri="{FF2B5EF4-FFF2-40B4-BE49-F238E27FC236}">
                <a16:creationId xmlns:a16="http://schemas.microsoft.com/office/drawing/2014/main" id="{03A71BF5-B2CA-F807-6834-C7D2B9101535}"/>
              </a:ext>
            </a:extLst>
          </p:cNvPr>
          <p:cNvSpPr>
            <a:spLocks noGrp="1"/>
          </p:cNvSpPr>
          <p:nvPr>
            <p:ph type="ftr" sz="quarter" idx="3"/>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3730DA17-D8C2-6C1E-A5F1-DEAEC19D9A7D}"/>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533430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9314-7DA5-6C4B-0D12-EC42EE5A56EF}"/>
              </a:ext>
            </a:extLst>
          </p:cNvPr>
          <p:cNvSpPr>
            <a:spLocks noGrp="1"/>
          </p:cNvSpPr>
          <p:nvPr>
            <p:ph type="title"/>
          </p:nvPr>
        </p:nvSpPr>
        <p:spPr/>
        <p:txBody>
          <a:bodyPr/>
          <a:lstStyle/>
          <a:p>
            <a:pPr algn="r"/>
            <a:r>
              <a:rPr lang="en-US" sz="4400" dirty="0"/>
              <a:t>Eligible Providers</a:t>
            </a:r>
          </a:p>
        </p:txBody>
      </p:sp>
      <p:sp>
        <p:nvSpPr>
          <p:cNvPr id="3" name="Text Placeholder 2">
            <a:extLst>
              <a:ext uri="{FF2B5EF4-FFF2-40B4-BE49-F238E27FC236}">
                <a16:creationId xmlns:a16="http://schemas.microsoft.com/office/drawing/2014/main" id="{B31E9C5C-3AF8-15F2-5401-8C0CAEC9E3F7}"/>
              </a:ext>
            </a:extLst>
          </p:cNvPr>
          <p:cNvSpPr>
            <a:spLocks noGrp="1"/>
          </p:cNvSpPr>
          <p:nvPr>
            <p:ph type="body" sz="quarter" idx="13"/>
          </p:nvPr>
        </p:nvSpPr>
        <p:spPr/>
        <p:txBody>
          <a:bodyPr>
            <a:normAutofit/>
          </a:bodyPr>
          <a:lstStyle/>
          <a:p>
            <a:pPr algn="l"/>
            <a:r>
              <a:rPr lang="en-US" b="1" dirty="0"/>
              <a:t>Eligible providers must meet the following</a:t>
            </a:r>
            <a:r>
              <a:rPr lang="en-US" dirty="0"/>
              <a:t>:</a:t>
            </a:r>
          </a:p>
          <a:p>
            <a:pPr marL="342900" indent="-342900" algn="l">
              <a:buFont typeface="Arial" panose="020B0604020202020204" pitchFamily="34" charset="0"/>
              <a:buChar char="•"/>
            </a:pPr>
            <a:r>
              <a:rPr lang="en-US" sz="1600" dirty="0"/>
              <a:t>MnDOT vehicle and driver requirements as established in </a:t>
            </a:r>
            <a:r>
              <a:rPr lang="en-US" sz="1600" b="0" i="0" u="sng" dirty="0">
                <a:effectLst/>
                <a:latin typeface="Open Sans" panose="020B0606030504020204" pitchFamily="34" charset="0"/>
                <a:hlinkClick r:id="rId2">
                  <a:extLst>
                    <a:ext uri="{A12FA001-AC4F-418D-AE19-62706E023703}">
                      <ahyp:hlinkClr xmlns:ahyp="http://schemas.microsoft.com/office/drawing/2018/hyperlinkcolor" val="tx"/>
                    </a:ext>
                  </a:extLst>
                </a:hlinkClick>
              </a:rPr>
              <a:t>Minnesota Statutes, 174.29</a:t>
            </a:r>
            <a:r>
              <a:rPr lang="en-US" sz="1600" b="0" i="0" dirty="0">
                <a:effectLst/>
                <a:latin typeface="Open Sans" panose="020B0606030504020204" pitchFamily="34" charset="0"/>
              </a:rPr>
              <a:t> and </a:t>
            </a:r>
            <a:r>
              <a:rPr lang="en-US" sz="1600" b="0" i="0" u="sng" dirty="0">
                <a:effectLst/>
                <a:latin typeface="Open Sans" panose="020B0606030504020204" pitchFamily="34" charset="0"/>
                <a:hlinkClick r:id="rId3">
                  <a:extLst>
                    <a:ext uri="{A12FA001-AC4F-418D-AE19-62706E023703}">
                      <ahyp:hlinkClr xmlns:ahyp="http://schemas.microsoft.com/office/drawing/2018/hyperlinkcolor" val="tx"/>
                    </a:ext>
                  </a:extLst>
                </a:hlinkClick>
              </a:rPr>
              <a:t>174.30</a:t>
            </a:r>
            <a:r>
              <a:rPr lang="en-US" sz="1600" b="0" i="0" dirty="0">
                <a:effectLst/>
                <a:latin typeface="Open Sans" panose="020B0606030504020204" pitchFamily="34" charset="0"/>
              </a:rPr>
              <a:t>.</a:t>
            </a:r>
            <a:r>
              <a:rPr lang="en-US" sz="1600" dirty="0"/>
              <a:t>and Minnesota Rules, Chapter 8840. Excludes not-for-hire (personal mileage), volunteer driver and publicly operated transit systems.</a:t>
            </a:r>
          </a:p>
          <a:p>
            <a:pPr marL="342900" indent="-342900" algn="l">
              <a:buFont typeface="Arial" panose="020B0604020202020204" pitchFamily="34" charset="0"/>
              <a:buChar char="•"/>
            </a:pPr>
            <a:r>
              <a:rPr lang="en-US" sz="1600" dirty="0"/>
              <a:t>Additional driver and attendant training for protected transportation services</a:t>
            </a:r>
          </a:p>
          <a:p>
            <a:pPr marL="342900" indent="-342900" algn="l">
              <a:buFont typeface="Arial" panose="020B0604020202020204" pitchFamily="34" charset="0"/>
              <a:buChar char="•"/>
            </a:pPr>
            <a:r>
              <a:rPr lang="en-US" sz="1600" dirty="0"/>
              <a:t>MHCP provider enrollment or local county or tribal agency criteria</a:t>
            </a:r>
          </a:p>
        </p:txBody>
      </p:sp>
      <p:sp>
        <p:nvSpPr>
          <p:cNvPr id="4" name="Date Placeholder 3">
            <a:extLst>
              <a:ext uri="{FF2B5EF4-FFF2-40B4-BE49-F238E27FC236}">
                <a16:creationId xmlns:a16="http://schemas.microsoft.com/office/drawing/2014/main" id="{67732015-7572-9633-B9D8-2D4704962101}"/>
              </a:ext>
            </a:extLst>
          </p:cNvPr>
          <p:cNvSpPr>
            <a:spLocks noGrp="1"/>
          </p:cNvSpPr>
          <p:nvPr>
            <p:ph type="dt" sz="half" idx="10"/>
          </p:nvPr>
        </p:nvSpPr>
        <p:spPr/>
        <p:txBody>
          <a:bodyPr/>
          <a:lstStyle/>
          <a:p>
            <a:fld id="{D094F804-653A-41F1-A565-1098D9DEB37A}" type="datetime1">
              <a:rPr lang="en-US" smtClean="0"/>
              <a:t>9/17/2025</a:t>
            </a:fld>
            <a:endParaRPr lang="en-US" dirty="0"/>
          </a:p>
        </p:txBody>
      </p:sp>
      <p:sp>
        <p:nvSpPr>
          <p:cNvPr id="5" name="Footer Placeholder 4">
            <a:extLst>
              <a:ext uri="{FF2B5EF4-FFF2-40B4-BE49-F238E27FC236}">
                <a16:creationId xmlns:a16="http://schemas.microsoft.com/office/drawing/2014/main" id="{D48AB2A7-3337-3E17-996D-B3D3927CA97E}"/>
              </a:ext>
            </a:extLst>
          </p:cNvPr>
          <p:cNvSpPr>
            <a:spLocks noGrp="1"/>
          </p:cNvSpPr>
          <p:nvPr>
            <p:ph type="ftr" sz="quarter" idx="12"/>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820CE826-DAB4-03CC-0139-FB664748F4CA}"/>
              </a:ext>
            </a:extLst>
          </p:cNvPr>
          <p:cNvSpPr>
            <a:spLocks noGrp="1"/>
          </p:cNvSpPr>
          <p:nvPr>
            <p:ph type="sldNum" sz="quarter" idx="11"/>
          </p:nvPr>
        </p:nvSpPr>
        <p:spPr/>
        <p:txBody>
          <a:bodyPr/>
          <a:lstStyle/>
          <a:p>
            <a:fld id="{48F63A3B-78C7-47BE-AE5E-E10140E04643}" type="slidenum">
              <a:rPr lang="en-US" smtClean="0"/>
              <a:pPr/>
              <a:t>8</a:t>
            </a:fld>
            <a:endParaRPr lang="en-US" dirty="0"/>
          </a:p>
        </p:txBody>
      </p:sp>
    </p:spTree>
    <p:extLst>
      <p:ext uri="{BB962C8B-B14F-4D97-AF65-F5344CB8AC3E}">
        <p14:creationId xmlns:p14="http://schemas.microsoft.com/office/powerpoint/2010/main" val="3855284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92D04-4363-D041-BD0B-36CDA705D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7EED9-23B2-78E7-F3BC-7A271644AA9B}"/>
              </a:ext>
            </a:extLst>
          </p:cNvPr>
          <p:cNvSpPr>
            <a:spLocks noGrp="1"/>
          </p:cNvSpPr>
          <p:nvPr>
            <p:ph type="title"/>
          </p:nvPr>
        </p:nvSpPr>
        <p:spPr/>
        <p:txBody>
          <a:bodyPr/>
          <a:lstStyle/>
          <a:p>
            <a:pPr algn="r"/>
            <a:r>
              <a:rPr lang="en-US" sz="4400" dirty="0"/>
              <a:t>Eligible Members</a:t>
            </a:r>
          </a:p>
        </p:txBody>
      </p:sp>
      <p:sp>
        <p:nvSpPr>
          <p:cNvPr id="3" name="Text Placeholder 2">
            <a:extLst>
              <a:ext uri="{FF2B5EF4-FFF2-40B4-BE49-F238E27FC236}">
                <a16:creationId xmlns:a16="http://schemas.microsoft.com/office/drawing/2014/main" id="{CB20D8BD-1B3A-147D-A47D-0BC521CBF4B7}"/>
              </a:ext>
            </a:extLst>
          </p:cNvPr>
          <p:cNvSpPr>
            <a:spLocks noGrp="1"/>
          </p:cNvSpPr>
          <p:nvPr>
            <p:ph type="body" sz="quarter" idx="13"/>
          </p:nvPr>
        </p:nvSpPr>
        <p:spPr/>
        <p:txBody>
          <a:bodyPr>
            <a:normAutofit fontScale="40000" lnSpcReduction="20000"/>
          </a:bodyPr>
          <a:lstStyle/>
          <a:p>
            <a:pPr algn="l"/>
            <a:r>
              <a:rPr lang="en-US" sz="6000" b="1" dirty="0"/>
              <a:t>The member must meet one of the following criteria to be eligible to receive NEMT services:</a:t>
            </a:r>
          </a:p>
          <a:p>
            <a:pPr algn="l"/>
            <a:endParaRPr lang="en-US" sz="4800" dirty="0"/>
          </a:p>
          <a:p>
            <a:pPr marL="342900" indent="-342900" algn="l">
              <a:buFont typeface="Arial" panose="020B0604020202020204" pitchFamily="34" charset="0"/>
              <a:buChar char="•"/>
            </a:pPr>
            <a:r>
              <a:rPr lang="en-US" sz="4800" dirty="0"/>
              <a:t>Enrolled in Medical Assistance (MA) – refer to Health Care Programs and Services under Provider Basics in the MHCP Provider Manual for more information)</a:t>
            </a:r>
          </a:p>
          <a:p>
            <a:pPr marL="342900" indent="-342900" algn="l">
              <a:buFont typeface="Arial" panose="020B0604020202020204" pitchFamily="34" charset="0"/>
              <a:buChar char="•"/>
            </a:pPr>
            <a:r>
              <a:rPr lang="en-US" sz="4800" dirty="0"/>
              <a:t>Enrolled in state-only funded MA benefits due to residing in an institution for mental diseases (IMD)</a:t>
            </a:r>
          </a:p>
          <a:p>
            <a:pPr marL="342900" indent="-342900" algn="l">
              <a:buFont typeface="Arial" panose="020B0604020202020204" pitchFamily="34" charset="0"/>
              <a:buChar char="•"/>
            </a:pPr>
            <a:r>
              <a:rPr lang="en-US" sz="4800" dirty="0"/>
              <a:t>Enrolled in Emergency Medical Assistance (EMA) – refer to Health Care Programs and Services under Provider Basics in the MHCP Provider Manual for more information</a:t>
            </a:r>
          </a:p>
        </p:txBody>
      </p:sp>
      <p:sp>
        <p:nvSpPr>
          <p:cNvPr id="4" name="Date Placeholder 3">
            <a:extLst>
              <a:ext uri="{FF2B5EF4-FFF2-40B4-BE49-F238E27FC236}">
                <a16:creationId xmlns:a16="http://schemas.microsoft.com/office/drawing/2014/main" id="{A207FB5E-37DE-6765-4B5C-74FC9D42E609}"/>
              </a:ext>
            </a:extLst>
          </p:cNvPr>
          <p:cNvSpPr>
            <a:spLocks noGrp="1"/>
          </p:cNvSpPr>
          <p:nvPr>
            <p:ph type="dt" sz="half" idx="10"/>
          </p:nvPr>
        </p:nvSpPr>
        <p:spPr/>
        <p:txBody>
          <a:bodyPr/>
          <a:lstStyle/>
          <a:p>
            <a:fld id="{D094F804-653A-41F1-A565-1098D9DEB37A}" type="datetime1">
              <a:rPr lang="en-US" smtClean="0"/>
              <a:t>9/17/2025</a:t>
            </a:fld>
            <a:endParaRPr lang="en-US" dirty="0"/>
          </a:p>
        </p:txBody>
      </p:sp>
      <p:sp>
        <p:nvSpPr>
          <p:cNvPr id="5" name="Footer Placeholder 4">
            <a:extLst>
              <a:ext uri="{FF2B5EF4-FFF2-40B4-BE49-F238E27FC236}">
                <a16:creationId xmlns:a16="http://schemas.microsoft.com/office/drawing/2014/main" id="{113DEA8E-4B44-FC85-6A30-2E2700C8F073}"/>
              </a:ext>
            </a:extLst>
          </p:cNvPr>
          <p:cNvSpPr>
            <a:spLocks noGrp="1"/>
          </p:cNvSpPr>
          <p:nvPr>
            <p:ph type="ftr" sz="quarter" idx="12"/>
          </p:nvPr>
        </p:nvSpPr>
        <p:spPr/>
        <p:txBody>
          <a:bodyPr/>
          <a:lstStyle/>
          <a:p>
            <a:r>
              <a:rPr lang="en-US" dirty="0"/>
              <a:t>mn.gov/</a:t>
            </a:r>
            <a:r>
              <a:rPr lang="en-US" dirty="0" err="1"/>
              <a:t>dhs</a:t>
            </a:r>
            <a:endParaRPr lang="en-US" dirty="0"/>
          </a:p>
        </p:txBody>
      </p:sp>
      <p:sp>
        <p:nvSpPr>
          <p:cNvPr id="6" name="Slide Number Placeholder 5">
            <a:extLst>
              <a:ext uri="{FF2B5EF4-FFF2-40B4-BE49-F238E27FC236}">
                <a16:creationId xmlns:a16="http://schemas.microsoft.com/office/drawing/2014/main" id="{3C0C9728-AA46-704C-28D8-D4356375B411}"/>
              </a:ext>
            </a:extLst>
          </p:cNvPr>
          <p:cNvSpPr>
            <a:spLocks noGrp="1"/>
          </p:cNvSpPr>
          <p:nvPr>
            <p:ph type="sldNum" sz="quarter" idx="11"/>
          </p:nvPr>
        </p:nvSpPr>
        <p:spPr/>
        <p:txBody>
          <a:bodyPr/>
          <a:lstStyle/>
          <a:p>
            <a:fld id="{48F63A3B-78C7-47BE-AE5E-E10140E04643}" type="slidenum">
              <a:rPr lang="en-US" smtClean="0"/>
              <a:pPr/>
              <a:t>9</a:t>
            </a:fld>
            <a:endParaRPr lang="en-US" dirty="0"/>
          </a:p>
        </p:txBody>
      </p:sp>
    </p:spTree>
    <p:extLst>
      <p:ext uri="{BB962C8B-B14F-4D97-AF65-F5344CB8AC3E}">
        <p14:creationId xmlns:p14="http://schemas.microsoft.com/office/powerpoint/2010/main" val="304240898"/>
      </p:ext>
    </p:extLst>
  </p:cSld>
  <p:clrMapOvr>
    <a:masterClrMapping/>
  </p:clrMapOvr>
</p:sld>
</file>

<file path=ppt/theme/theme1.xml><?xml version="1.0" encoding="utf-8"?>
<a:theme xmlns:a="http://schemas.openxmlformats.org/drawingml/2006/main" name="Minnesota">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of Human Services" id="{3387AC48-8C79-4158-B118-5C97D5C98396}" vid="{0430F891-41F5-42DC-A8EA-FF841EADF1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78B604-9059-4F1C-B8E2-C96A71A964D2}">
  <ds:schemaRefs>
    <ds:schemaRef ds:uri="http://schemas.openxmlformats.org/package/2006/metadata/core-properties"/>
    <ds:schemaRef ds:uri="http://purl.org/dc/elements/1.1/"/>
    <ds:schemaRef ds:uri="http://purl.org/dc/dcmitype/"/>
    <ds:schemaRef ds:uri="http://www.w3.org/XML/1998/namespace"/>
    <ds:schemaRef ds:uri="http://schemas.microsoft.com/office/infopath/2007/PartnerControls"/>
    <ds:schemaRef ds:uri="http://schemas.microsoft.com/office/2006/documentManagement/types"/>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3.xml><?xml version="1.0" encoding="utf-8"?>
<ds:datastoreItem xmlns:ds="http://schemas.openxmlformats.org/officeDocument/2006/customXml" ds:itemID="{3D73A0F7-7423-48D4-A966-8AC17BB444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emplate>Department of Human Services</Template>
  <TotalTime>17635</TotalTime>
  <Words>1777</Words>
  <Application>Microsoft Office PowerPoint</Application>
  <PresentationFormat>Widescreen</PresentationFormat>
  <Paragraphs>159</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Open Sans</vt:lpstr>
      <vt:lpstr>Wingdings</vt:lpstr>
      <vt:lpstr>Minnesota</vt:lpstr>
      <vt:lpstr>Nonemergency Medical Transportation (NEMT) Services (Overview)</vt:lpstr>
      <vt:lpstr>AGENDA</vt:lpstr>
      <vt:lpstr>Nonemergency Medical Transportation (NEMT) Services</vt:lpstr>
      <vt:lpstr>Nonemergency Medical Transportation (NEMT) Services</vt:lpstr>
      <vt:lpstr>Upcoming legislative update</vt:lpstr>
      <vt:lpstr>Nonemergency Medical Transportation (NEMT) Services</vt:lpstr>
      <vt:lpstr>Nonemergency Medical Transportation (NEMT) Services</vt:lpstr>
      <vt:lpstr>Eligible Providers</vt:lpstr>
      <vt:lpstr>Eligible Members</vt:lpstr>
      <vt:lpstr>Eligible Members (cont)</vt:lpstr>
      <vt:lpstr>Covered Services</vt:lpstr>
      <vt:lpstr>Covered Services</vt:lpstr>
      <vt:lpstr>Noncovered Services</vt:lpstr>
      <vt:lpstr>Noncovered Services</vt:lpstr>
      <vt:lpstr>Excluded Costs Related to Transportation </vt:lpstr>
      <vt:lpstr>PowerPoint Presentation</vt:lpstr>
      <vt:lpstr>Documentation Requirements</vt:lpstr>
      <vt:lpstr>Documentation Requirements</vt:lpstr>
      <vt:lpstr>Thank You!</vt:lpstr>
    </vt:vector>
  </TitlesOfParts>
  <Company>State of MN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Ombongi, Brian (He/Him/His) (DHS)</dc:creator>
  <cp:keywords/>
  <dc:description/>
  <cp:lastModifiedBy>Ryan D. Palmer</cp:lastModifiedBy>
  <cp:revision>2</cp:revision>
  <cp:lastPrinted>2017-03-14T16:27:36Z</cp:lastPrinted>
  <dcterms:created xsi:type="dcterms:W3CDTF">2025-07-01T12:16:40Z</dcterms:created>
  <dcterms:modified xsi:type="dcterms:W3CDTF">2025-09-17T21:16:49Z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ersion">
    <vt:lpwstr>1.31</vt:lpwstr>
  </property>
</Properties>
</file>