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7" r:id="rId2"/>
    <p:sldId id="260" r:id="rId3"/>
    <p:sldId id="263" r:id="rId4"/>
    <p:sldId id="264" r:id="rId5"/>
    <p:sldId id="265" r:id="rId6"/>
    <p:sldId id="273" r:id="rId7"/>
    <p:sldId id="269" r:id="rId8"/>
    <p:sldId id="266" r:id="rId9"/>
    <p:sldId id="268" r:id="rId10"/>
    <p:sldId id="256" r:id="rId11"/>
    <p:sldId id="274" r:id="rId12"/>
    <p:sldId id="275" r:id="rId13"/>
    <p:sldId id="276" r:id="rId14"/>
    <p:sldId id="278" r:id="rId15"/>
    <p:sldId id="279" r:id="rId16"/>
    <p:sldId id="280" r:id="rId17"/>
    <p:sldId id="281" r:id="rId18"/>
    <p:sldId id="282" r:id="rId19"/>
    <p:sldId id="283" r:id="rId20"/>
    <p:sldId id="261" r:id="rId21"/>
    <p:sldId id="271" r:id="rId22"/>
    <p:sldId id="272" r:id="rId23"/>
    <p:sldId id="270" r:id="rId24"/>
    <p:sldId id="277" r:id="rId25"/>
    <p:sldId id="28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1100"/>
    <a:srgbClr val="FF2F92"/>
    <a:srgbClr val="00FDFF"/>
    <a:srgbClr val="942093"/>
    <a:srgbClr val="00FB92"/>
    <a:srgbClr val="D883FF"/>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821"/>
    <p:restoredTop sz="94611"/>
  </p:normalViewPr>
  <p:slideViewPr>
    <p:cSldViewPr snapToGrid="0">
      <p:cViewPr varScale="1">
        <p:scale>
          <a:sx n="78" d="100"/>
          <a:sy n="78" d="100"/>
        </p:scale>
        <p:origin x="5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14E9D5-F0A8-CB4F-BDE4-C876AAA0621C}" type="datetimeFigureOut">
              <a:rPr lang="en-US" smtClean="0"/>
              <a:t>9/7/2025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2137C4-4631-214F-B6DF-D3CB80A4B080}" type="slidenum">
              <a:rPr lang="en-US" smtClean="0"/>
              <a:t>‹#›</a:t>
            </a:fld>
            <a:endParaRPr lang="en-US"/>
          </a:p>
        </p:txBody>
      </p:sp>
    </p:spTree>
    <p:extLst>
      <p:ext uri="{BB962C8B-B14F-4D97-AF65-F5344CB8AC3E}">
        <p14:creationId xmlns:p14="http://schemas.microsoft.com/office/powerpoint/2010/main" val="2024807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2137C4-4631-214F-B6DF-D3CB80A4B080}" type="slidenum">
              <a:rPr lang="en-US" smtClean="0"/>
              <a:t>2</a:t>
            </a:fld>
            <a:endParaRPr lang="en-US"/>
          </a:p>
        </p:txBody>
      </p:sp>
    </p:spTree>
    <p:extLst>
      <p:ext uri="{BB962C8B-B14F-4D97-AF65-F5344CB8AC3E}">
        <p14:creationId xmlns:p14="http://schemas.microsoft.com/office/powerpoint/2010/main" val="3390733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2137C4-4631-214F-B6DF-D3CB80A4B080}" type="slidenum">
              <a:rPr lang="en-US" smtClean="0"/>
              <a:t>12</a:t>
            </a:fld>
            <a:endParaRPr lang="en-US"/>
          </a:p>
        </p:txBody>
      </p:sp>
    </p:spTree>
    <p:extLst>
      <p:ext uri="{BB962C8B-B14F-4D97-AF65-F5344CB8AC3E}">
        <p14:creationId xmlns:p14="http://schemas.microsoft.com/office/powerpoint/2010/main" val="3041550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C4BA4-686D-DEB9-4C38-9D68314E70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A303F1-4E12-4B1C-8B1F-4C7100E897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430992-F3F4-C93B-9313-E71F09926995}"/>
              </a:ext>
            </a:extLst>
          </p:cNvPr>
          <p:cNvSpPr>
            <a:spLocks noGrp="1"/>
          </p:cNvSpPr>
          <p:nvPr>
            <p:ph type="dt" sz="half" idx="10"/>
          </p:nvPr>
        </p:nvSpPr>
        <p:spPr/>
        <p:txBody>
          <a:bodyPr/>
          <a:lstStyle/>
          <a:p>
            <a:fld id="{FF36344D-CD48-144C-B122-8FF116A07F5A}" type="datetimeFigureOut">
              <a:rPr lang="en-US" smtClean="0"/>
              <a:t>9/7/2025</a:t>
            </a:fld>
            <a:endParaRPr lang="en-US"/>
          </a:p>
        </p:txBody>
      </p:sp>
      <p:sp>
        <p:nvSpPr>
          <p:cNvPr id="5" name="Footer Placeholder 4">
            <a:extLst>
              <a:ext uri="{FF2B5EF4-FFF2-40B4-BE49-F238E27FC236}">
                <a16:creationId xmlns:a16="http://schemas.microsoft.com/office/drawing/2014/main" id="{AA70495F-5827-0E32-CB9A-EF3731B05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99A01B-2BF6-DA59-4AD5-305AD7C087A5}"/>
              </a:ext>
            </a:extLst>
          </p:cNvPr>
          <p:cNvSpPr>
            <a:spLocks noGrp="1"/>
          </p:cNvSpPr>
          <p:nvPr>
            <p:ph type="sldNum" sz="quarter" idx="12"/>
          </p:nvPr>
        </p:nvSpPr>
        <p:spPr/>
        <p:txBody>
          <a:bodyPr/>
          <a:lstStyle/>
          <a:p>
            <a:fld id="{5410DE9E-01E3-584B-AFA4-09000E7A94F8}" type="slidenum">
              <a:rPr lang="en-US" smtClean="0"/>
              <a:t>‹#›</a:t>
            </a:fld>
            <a:endParaRPr lang="en-US"/>
          </a:p>
        </p:txBody>
      </p:sp>
    </p:spTree>
    <p:extLst>
      <p:ext uri="{BB962C8B-B14F-4D97-AF65-F5344CB8AC3E}">
        <p14:creationId xmlns:p14="http://schemas.microsoft.com/office/powerpoint/2010/main" val="4242837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6D38D-3D82-3B96-60A2-0574E357FC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707AA9-AD99-B11E-8481-1BF178204A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3ABBFD-1079-92D1-0798-92B7EA938E51}"/>
              </a:ext>
            </a:extLst>
          </p:cNvPr>
          <p:cNvSpPr>
            <a:spLocks noGrp="1"/>
          </p:cNvSpPr>
          <p:nvPr>
            <p:ph type="dt" sz="half" idx="10"/>
          </p:nvPr>
        </p:nvSpPr>
        <p:spPr/>
        <p:txBody>
          <a:bodyPr/>
          <a:lstStyle/>
          <a:p>
            <a:fld id="{FF36344D-CD48-144C-B122-8FF116A07F5A}" type="datetimeFigureOut">
              <a:rPr lang="en-US" smtClean="0"/>
              <a:t>9/7/2025</a:t>
            </a:fld>
            <a:endParaRPr lang="en-US"/>
          </a:p>
        </p:txBody>
      </p:sp>
      <p:sp>
        <p:nvSpPr>
          <p:cNvPr id="5" name="Footer Placeholder 4">
            <a:extLst>
              <a:ext uri="{FF2B5EF4-FFF2-40B4-BE49-F238E27FC236}">
                <a16:creationId xmlns:a16="http://schemas.microsoft.com/office/drawing/2014/main" id="{AB989E60-B18F-FEC1-EEB1-200E0CF67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835AB-FFD6-9E6C-DC6B-B27C1FF79C82}"/>
              </a:ext>
            </a:extLst>
          </p:cNvPr>
          <p:cNvSpPr>
            <a:spLocks noGrp="1"/>
          </p:cNvSpPr>
          <p:nvPr>
            <p:ph type="sldNum" sz="quarter" idx="12"/>
          </p:nvPr>
        </p:nvSpPr>
        <p:spPr/>
        <p:txBody>
          <a:bodyPr/>
          <a:lstStyle/>
          <a:p>
            <a:fld id="{5410DE9E-01E3-584B-AFA4-09000E7A94F8}" type="slidenum">
              <a:rPr lang="en-US" smtClean="0"/>
              <a:t>‹#›</a:t>
            </a:fld>
            <a:endParaRPr lang="en-US"/>
          </a:p>
        </p:txBody>
      </p:sp>
    </p:spTree>
    <p:extLst>
      <p:ext uri="{BB962C8B-B14F-4D97-AF65-F5344CB8AC3E}">
        <p14:creationId xmlns:p14="http://schemas.microsoft.com/office/powerpoint/2010/main" val="2944138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C6EF6C-A1FA-7400-032A-81156D9232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9656E3-A55D-FD06-5A8F-6B6E0D8D51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4FA84-902F-CFFF-96D3-60E779BC2D2B}"/>
              </a:ext>
            </a:extLst>
          </p:cNvPr>
          <p:cNvSpPr>
            <a:spLocks noGrp="1"/>
          </p:cNvSpPr>
          <p:nvPr>
            <p:ph type="dt" sz="half" idx="10"/>
          </p:nvPr>
        </p:nvSpPr>
        <p:spPr/>
        <p:txBody>
          <a:bodyPr/>
          <a:lstStyle/>
          <a:p>
            <a:fld id="{FF36344D-CD48-144C-B122-8FF116A07F5A}" type="datetimeFigureOut">
              <a:rPr lang="en-US" smtClean="0"/>
              <a:t>9/7/2025</a:t>
            </a:fld>
            <a:endParaRPr lang="en-US"/>
          </a:p>
        </p:txBody>
      </p:sp>
      <p:sp>
        <p:nvSpPr>
          <p:cNvPr id="5" name="Footer Placeholder 4">
            <a:extLst>
              <a:ext uri="{FF2B5EF4-FFF2-40B4-BE49-F238E27FC236}">
                <a16:creationId xmlns:a16="http://schemas.microsoft.com/office/drawing/2014/main" id="{9B62CF26-E1C1-856B-19F1-38AE4C1880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28B823-3ECE-AA2F-B020-4D883439ABAF}"/>
              </a:ext>
            </a:extLst>
          </p:cNvPr>
          <p:cNvSpPr>
            <a:spLocks noGrp="1"/>
          </p:cNvSpPr>
          <p:nvPr>
            <p:ph type="sldNum" sz="quarter" idx="12"/>
          </p:nvPr>
        </p:nvSpPr>
        <p:spPr/>
        <p:txBody>
          <a:bodyPr/>
          <a:lstStyle/>
          <a:p>
            <a:fld id="{5410DE9E-01E3-584B-AFA4-09000E7A94F8}" type="slidenum">
              <a:rPr lang="en-US" smtClean="0"/>
              <a:t>‹#›</a:t>
            </a:fld>
            <a:endParaRPr lang="en-US"/>
          </a:p>
        </p:txBody>
      </p:sp>
    </p:spTree>
    <p:extLst>
      <p:ext uri="{BB962C8B-B14F-4D97-AF65-F5344CB8AC3E}">
        <p14:creationId xmlns:p14="http://schemas.microsoft.com/office/powerpoint/2010/main" val="860223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675D6-C492-5372-DEC1-3EF441A7F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C32A0-C2DA-8D8C-BD2F-AEAFFBA44E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CB09FF-1894-667C-DFCB-28999DECAF0A}"/>
              </a:ext>
            </a:extLst>
          </p:cNvPr>
          <p:cNvSpPr>
            <a:spLocks noGrp="1"/>
          </p:cNvSpPr>
          <p:nvPr>
            <p:ph type="dt" sz="half" idx="10"/>
          </p:nvPr>
        </p:nvSpPr>
        <p:spPr/>
        <p:txBody>
          <a:bodyPr/>
          <a:lstStyle/>
          <a:p>
            <a:fld id="{FF36344D-CD48-144C-B122-8FF116A07F5A}" type="datetimeFigureOut">
              <a:rPr lang="en-US" smtClean="0"/>
              <a:t>9/7/2025</a:t>
            </a:fld>
            <a:endParaRPr lang="en-US"/>
          </a:p>
        </p:txBody>
      </p:sp>
      <p:sp>
        <p:nvSpPr>
          <p:cNvPr id="5" name="Footer Placeholder 4">
            <a:extLst>
              <a:ext uri="{FF2B5EF4-FFF2-40B4-BE49-F238E27FC236}">
                <a16:creationId xmlns:a16="http://schemas.microsoft.com/office/drawing/2014/main" id="{B6406C68-69FE-BD9F-C4F6-0F197A7BD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DFBA7A-886A-2386-6717-C1330D577E68}"/>
              </a:ext>
            </a:extLst>
          </p:cNvPr>
          <p:cNvSpPr>
            <a:spLocks noGrp="1"/>
          </p:cNvSpPr>
          <p:nvPr>
            <p:ph type="sldNum" sz="quarter" idx="12"/>
          </p:nvPr>
        </p:nvSpPr>
        <p:spPr/>
        <p:txBody>
          <a:bodyPr/>
          <a:lstStyle/>
          <a:p>
            <a:fld id="{5410DE9E-01E3-584B-AFA4-09000E7A94F8}" type="slidenum">
              <a:rPr lang="en-US" smtClean="0"/>
              <a:t>‹#›</a:t>
            </a:fld>
            <a:endParaRPr lang="en-US"/>
          </a:p>
        </p:txBody>
      </p:sp>
    </p:spTree>
    <p:extLst>
      <p:ext uri="{BB962C8B-B14F-4D97-AF65-F5344CB8AC3E}">
        <p14:creationId xmlns:p14="http://schemas.microsoft.com/office/powerpoint/2010/main" val="2795547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E40F1-9EBC-42AC-9AC6-CB54CE024C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E6CDD7-55BE-FDD2-4317-1750193065E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237D49-B52D-656E-A1A5-65F0C889D163}"/>
              </a:ext>
            </a:extLst>
          </p:cNvPr>
          <p:cNvSpPr>
            <a:spLocks noGrp="1"/>
          </p:cNvSpPr>
          <p:nvPr>
            <p:ph type="dt" sz="half" idx="10"/>
          </p:nvPr>
        </p:nvSpPr>
        <p:spPr/>
        <p:txBody>
          <a:bodyPr/>
          <a:lstStyle/>
          <a:p>
            <a:fld id="{FF36344D-CD48-144C-B122-8FF116A07F5A}" type="datetimeFigureOut">
              <a:rPr lang="en-US" smtClean="0"/>
              <a:t>9/7/2025</a:t>
            </a:fld>
            <a:endParaRPr lang="en-US"/>
          </a:p>
        </p:txBody>
      </p:sp>
      <p:sp>
        <p:nvSpPr>
          <p:cNvPr id="5" name="Footer Placeholder 4">
            <a:extLst>
              <a:ext uri="{FF2B5EF4-FFF2-40B4-BE49-F238E27FC236}">
                <a16:creationId xmlns:a16="http://schemas.microsoft.com/office/drawing/2014/main" id="{4C3EA2BF-5E3A-AE6E-A1F3-54B4FC3EC8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D3DB2E-5DEF-B4B7-DBC2-1E4272CC4B42}"/>
              </a:ext>
            </a:extLst>
          </p:cNvPr>
          <p:cNvSpPr>
            <a:spLocks noGrp="1"/>
          </p:cNvSpPr>
          <p:nvPr>
            <p:ph type="sldNum" sz="quarter" idx="12"/>
          </p:nvPr>
        </p:nvSpPr>
        <p:spPr/>
        <p:txBody>
          <a:bodyPr/>
          <a:lstStyle/>
          <a:p>
            <a:fld id="{5410DE9E-01E3-584B-AFA4-09000E7A94F8}" type="slidenum">
              <a:rPr lang="en-US" smtClean="0"/>
              <a:t>‹#›</a:t>
            </a:fld>
            <a:endParaRPr lang="en-US"/>
          </a:p>
        </p:txBody>
      </p:sp>
    </p:spTree>
    <p:extLst>
      <p:ext uri="{BB962C8B-B14F-4D97-AF65-F5344CB8AC3E}">
        <p14:creationId xmlns:p14="http://schemas.microsoft.com/office/powerpoint/2010/main" val="2379865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72058-6153-711A-41BA-D4D7BEB1C7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5C539B-0D4D-195A-4419-014489F61C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E3E1BD-95E3-084C-7B7B-B17F2E392D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EA0140-9F06-A268-6EF4-1E2907562FA8}"/>
              </a:ext>
            </a:extLst>
          </p:cNvPr>
          <p:cNvSpPr>
            <a:spLocks noGrp="1"/>
          </p:cNvSpPr>
          <p:nvPr>
            <p:ph type="dt" sz="half" idx="10"/>
          </p:nvPr>
        </p:nvSpPr>
        <p:spPr/>
        <p:txBody>
          <a:bodyPr/>
          <a:lstStyle/>
          <a:p>
            <a:fld id="{FF36344D-CD48-144C-B122-8FF116A07F5A}" type="datetimeFigureOut">
              <a:rPr lang="en-US" smtClean="0"/>
              <a:t>9/7/2025</a:t>
            </a:fld>
            <a:endParaRPr lang="en-US"/>
          </a:p>
        </p:txBody>
      </p:sp>
      <p:sp>
        <p:nvSpPr>
          <p:cNvPr id="6" name="Footer Placeholder 5">
            <a:extLst>
              <a:ext uri="{FF2B5EF4-FFF2-40B4-BE49-F238E27FC236}">
                <a16:creationId xmlns:a16="http://schemas.microsoft.com/office/drawing/2014/main" id="{9A309316-9FCD-A2B5-BEB2-88B61C1EA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A7E525-90E4-7BB8-BE24-6581627722E4}"/>
              </a:ext>
            </a:extLst>
          </p:cNvPr>
          <p:cNvSpPr>
            <a:spLocks noGrp="1"/>
          </p:cNvSpPr>
          <p:nvPr>
            <p:ph type="sldNum" sz="quarter" idx="12"/>
          </p:nvPr>
        </p:nvSpPr>
        <p:spPr/>
        <p:txBody>
          <a:bodyPr/>
          <a:lstStyle/>
          <a:p>
            <a:fld id="{5410DE9E-01E3-584B-AFA4-09000E7A94F8}" type="slidenum">
              <a:rPr lang="en-US" smtClean="0"/>
              <a:t>‹#›</a:t>
            </a:fld>
            <a:endParaRPr lang="en-US"/>
          </a:p>
        </p:txBody>
      </p:sp>
    </p:spTree>
    <p:extLst>
      <p:ext uri="{BB962C8B-B14F-4D97-AF65-F5344CB8AC3E}">
        <p14:creationId xmlns:p14="http://schemas.microsoft.com/office/powerpoint/2010/main" val="10315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5E400-FD89-A6AF-1F8E-D7F3A0F4CD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D967AD-0939-D0CD-33FD-B80F2D2C72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92CF6C-1C6F-DBD2-5C0C-74904CCDE5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1D449B-7F29-F5D8-7327-4D4F02CB64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379E54-CFAD-7BDA-FC8E-9EF3BB9921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BC5D95-1ADA-BBD8-73ED-159B38ABFEF4}"/>
              </a:ext>
            </a:extLst>
          </p:cNvPr>
          <p:cNvSpPr>
            <a:spLocks noGrp="1"/>
          </p:cNvSpPr>
          <p:nvPr>
            <p:ph type="dt" sz="half" idx="10"/>
          </p:nvPr>
        </p:nvSpPr>
        <p:spPr/>
        <p:txBody>
          <a:bodyPr/>
          <a:lstStyle/>
          <a:p>
            <a:fld id="{FF36344D-CD48-144C-B122-8FF116A07F5A}" type="datetimeFigureOut">
              <a:rPr lang="en-US" smtClean="0"/>
              <a:t>9/7/2025</a:t>
            </a:fld>
            <a:endParaRPr lang="en-US"/>
          </a:p>
        </p:txBody>
      </p:sp>
      <p:sp>
        <p:nvSpPr>
          <p:cNvPr id="8" name="Footer Placeholder 7">
            <a:extLst>
              <a:ext uri="{FF2B5EF4-FFF2-40B4-BE49-F238E27FC236}">
                <a16:creationId xmlns:a16="http://schemas.microsoft.com/office/drawing/2014/main" id="{E155EE81-E937-A1C5-61D0-0D5D6D3582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B7561D-A202-C2C9-9160-93F6AC6211AE}"/>
              </a:ext>
            </a:extLst>
          </p:cNvPr>
          <p:cNvSpPr>
            <a:spLocks noGrp="1"/>
          </p:cNvSpPr>
          <p:nvPr>
            <p:ph type="sldNum" sz="quarter" idx="12"/>
          </p:nvPr>
        </p:nvSpPr>
        <p:spPr/>
        <p:txBody>
          <a:bodyPr/>
          <a:lstStyle/>
          <a:p>
            <a:fld id="{5410DE9E-01E3-584B-AFA4-09000E7A94F8}" type="slidenum">
              <a:rPr lang="en-US" smtClean="0"/>
              <a:t>‹#›</a:t>
            </a:fld>
            <a:endParaRPr lang="en-US"/>
          </a:p>
        </p:txBody>
      </p:sp>
    </p:spTree>
    <p:extLst>
      <p:ext uri="{BB962C8B-B14F-4D97-AF65-F5344CB8AC3E}">
        <p14:creationId xmlns:p14="http://schemas.microsoft.com/office/powerpoint/2010/main" val="1617271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C10D1-0694-6C7C-4EAF-2BBD25D3B8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FCDF11-EFA8-34D7-EDF7-8C6A9C5AF7A7}"/>
              </a:ext>
            </a:extLst>
          </p:cNvPr>
          <p:cNvSpPr>
            <a:spLocks noGrp="1"/>
          </p:cNvSpPr>
          <p:nvPr>
            <p:ph type="dt" sz="half" idx="10"/>
          </p:nvPr>
        </p:nvSpPr>
        <p:spPr/>
        <p:txBody>
          <a:bodyPr/>
          <a:lstStyle/>
          <a:p>
            <a:fld id="{FF36344D-CD48-144C-B122-8FF116A07F5A}" type="datetimeFigureOut">
              <a:rPr lang="en-US" smtClean="0"/>
              <a:t>9/7/2025</a:t>
            </a:fld>
            <a:endParaRPr lang="en-US"/>
          </a:p>
        </p:txBody>
      </p:sp>
      <p:sp>
        <p:nvSpPr>
          <p:cNvPr id="4" name="Footer Placeholder 3">
            <a:extLst>
              <a:ext uri="{FF2B5EF4-FFF2-40B4-BE49-F238E27FC236}">
                <a16:creationId xmlns:a16="http://schemas.microsoft.com/office/drawing/2014/main" id="{639C1713-F8E4-7D51-8820-A0B5B8A96C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CE58D5-87B4-FEAF-3F43-9E0151DA00F0}"/>
              </a:ext>
            </a:extLst>
          </p:cNvPr>
          <p:cNvSpPr>
            <a:spLocks noGrp="1"/>
          </p:cNvSpPr>
          <p:nvPr>
            <p:ph type="sldNum" sz="quarter" idx="12"/>
          </p:nvPr>
        </p:nvSpPr>
        <p:spPr/>
        <p:txBody>
          <a:bodyPr/>
          <a:lstStyle/>
          <a:p>
            <a:fld id="{5410DE9E-01E3-584B-AFA4-09000E7A94F8}" type="slidenum">
              <a:rPr lang="en-US" smtClean="0"/>
              <a:t>‹#›</a:t>
            </a:fld>
            <a:endParaRPr lang="en-US"/>
          </a:p>
        </p:txBody>
      </p:sp>
    </p:spTree>
    <p:extLst>
      <p:ext uri="{BB962C8B-B14F-4D97-AF65-F5344CB8AC3E}">
        <p14:creationId xmlns:p14="http://schemas.microsoft.com/office/powerpoint/2010/main" val="1534511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0EB032-7F6E-37BA-C40C-40168EBC73AC}"/>
              </a:ext>
            </a:extLst>
          </p:cNvPr>
          <p:cNvSpPr>
            <a:spLocks noGrp="1"/>
          </p:cNvSpPr>
          <p:nvPr>
            <p:ph type="dt" sz="half" idx="10"/>
          </p:nvPr>
        </p:nvSpPr>
        <p:spPr/>
        <p:txBody>
          <a:bodyPr/>
          <a:lstStyle/>
          <a:p>
            <a:fld id="{FF36344D-CD48-144C-B122-8FF116A07F5A}" type="datetimeFigureOut">
              <a:rPr lang="en-US" smtClean="0"/>
              <a:t>9/7/2025</a:t>
            </a:fld>
            <a:endParaRPr lang="en-US"/>
          </a:p>
        </p:txBody>
      </p:sp>
      <p:sp>
        <p:nvSpPr>
          <p:cNvPr id="3" name="Footer Placeholder 2">
            <a:extLst>
              <a:ext uri="{FF2B5EF4-FFF2-40B4-BE49-F238E27FC236}">
                <a16:creationId xmlns:a16="http://schemas.microsoft.com/office/drawing/2014/main" id="{45E8DDFB-8F6A-8158-EEC7-F7A7057AD6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6E173C-9F68-CAB0-C4A1-C54FE1E826A9}"/>
              </a:ext>
            </a:extLst>
          </p:cNvPr>
          <p:cNvSpPr>
            <a:spLocks noGrp="1"/>
          </p:cNvSpPr>
          <p:nvPr>
            <p:ph type="sldNum" sz="quarter" idx="12"/>
          </p:nvPr>
        </p:nvSpPr>
        <p:spPr/>
        <p:txBody>
          <a:bodyPr/>
          <a:lstStyle/>
          <a:p>
            <a:fld id="{5410DE9E-01E3-584B-AFA4-09000E7A94F8}" type="slidenum">
              <a:rPr lang="en-US" smtClean="0"/>
              <a:t>‹#›</a:t>
            </a:fld>
            <a:endParaRPr lang="en-US"/>
          </a:p>
        </p:txBody>
      </p:sp>
    </p:spTree>
    <p:extLst>
      <p:ext uri="{BB962C8B-B14F-4D97-AF65-F5344CB8AC3E}">
        <p14:creationId xmlns:p14="http://schemas.microsoft.com/office/powerpoint/2010/main" val="1689137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105F9-D0C6-96BD-9337-50B013AA57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2A9387-C5F7-5B10-4C7C-27E2359E07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A5BEAD-46A7-7FDE-1440-7AA1D90CFA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A23FB-30E8-6E2A-A3EC-5CC920DC33C6}"/>
              </a:ext>
            </a:extLst>
          </p:cNvPr>
          <p:cNvSpPr>
            <a:spLocks noGrp="1"/>
          </p:cNvSpPr>
          <p:nvPr>
            <p:ph type="dt" sz="half" idx="10"/>
          </p:nvPr>
        </p:nvSpPr>
        <p:spPr/>
        <p:txBody>
          <a:bodyPr/>
          <a:lstStyle/>
          <a:p>
            <a:fld id="{FF36344D-CD48-144C-B122-8FF116A07F5A}" type="datetimeFigureOut">
              <a:rPr lang="en-US" smtClean="0"/>
              <a:t>9/7/2025</a:t>
            </a:fld>
            <a:endParaRPr lang="en-US"/>
          </a:p>
        </p:txBody>
      </p:sp>
      <p:sp>
        <p:nvSpPr>
          <p:cNvPr id="6" name="Footer Placeholder 5">
            <a:extLst>
              <a:ext uri="{FF2B5EF4-FFF2-40B4-BE49-F238E27FC236}">
                <a16:creationId xmlns:a16="http://schemas.microsoft.com/office/drawing/2014/main" id="{30B823FB-95DA-4247-3EAF-73D217B116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1D0D94-D40D-BC9D-A3AA-1958710CA736}"/>
              </a:ext>
            </a:extLst>
          </p:cNvPr>
          <p:cNvSpPr>
            <a:spLocks noGrp="1"/>
          </p:cNvSpPr>
          <p:nvPr>
            <p:ph type="sldNum" sz="quarter" idx="12"/>
          </p:nvPr>
        </p:nvSpPr>
        <p:spPr/>
        <p:txBody>
          <a:bodyPr/>
          <a:lstStyle/>
          <a:p>
            <a:fld id="{5410DE9E-01E3-584B-AFA4-09000E7A94F8}" type="slidenum">
              <a:rPr lang="en-US" smtClean="0"/>
              <a:t>‹#›</a:t>
            </a:fld>
            <a:endParaRPr lang="en-US"/>
          </a:p>
        </p:txBody>
      </p:sp>
    </p:spTree>
    <p:extLst>
      <p:ext uri="{BB962C8B-B14F-4D97-AF65-F5344CB8AC3E}">
        <p14:creationId xmlns:p14="http://schemas.microsoft.com/office/powerpoint/2010/main" val="2819263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C5D13-EE68-C246-8401-070AA8E66A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6AAB69-EEA5-589D-CE05-DFB9403825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38B9A9-E6EE-DE4A-A3BD-FB5E584CEC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F05410-B7B7-FB41-42F6-E437409B866F}"/>
              </a:ext>
            </a:extLst>
          </p:cNvPr>
          <p:cNvSpPr>
            <a:spLocks noGrp="1"/>
          </p:cNvSpPr>
          <p:nvPr>
            <p:ph type="dt" sz="half" idx="10"/>
          </p:nvPr>
        </p:nvSpPr>
        <p:spPr/>
        <p:txBody>
          <a:bodyPr/>
          <a:lstStyle/>
          <a:p>
            <a:fld id="{FF36344D-CD48-144C-B122-8FF116A07F5A}" type="datetimeFigureOut">
              <a:rPr lang="en-US" smtClean="0"/>
              <a:t>9/7/2025</a:t>
            </a:fld>
            <a:endParaRPr lang="en-US"/>
          </a:p>
        </p:txBody>
      </p:sp>
      <p:sp>
        <p:nvSpPr>
          <p:cNvPr id="6" name="Footer Placeholder 5">
            <a:extLst>
              <a:ext uri="{FF2B5EF4-FFF2-40B4-BE49-F238E27FC236}">
                <a16:creationId xmlns:a16="http://schemas.microsoft.com/office/drawing/2014/main" id="{6A8C5814-F622-1FE3-B873-20ED1324DC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F37031-9308-5FC3-FADD-6CAA1B65C3F8}"/>
              </a:ext>
            </a:extLst>
          </p:cNvPr>
          <p:cNvSpPr>
            <a:spLocks noGrp="1"/>
          </p:cNvSpPr>
          <p:nvPr>
            <p:ph type="sldNum" sz="quarter" idx="12"/>
          </p:nvPr>
        </p:nvSpPr>
        <p:spPr/>
        <p:txBody>
          <a:bodyPr/>
          <a:lstStyle/>
          <a:p>
            <a:fld id="{5410DE9E-01E3-584B-AFA4-09000E7A94F8}" type="slidenum">
              <a:rPr lang="en-US" smtClean="0"/>
              <a:t>‹#›</a:t>
            </a:fld>
            <a:endParaRPr lang="en-US"/>
          </a:p>
        </p:txBody>
      </p:sp>
    </p:spTree>
    <p:extLst>
      <p:ext uri="{BB962C8B-B14F-4D97-AF65-F5344CB8AC3E}">
        <p14:creationId xmlns:p14="http://schemas.microsoft.com/office/powerpoint/2010/main" val="2560629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95EF74-AF0A-964D-3192-1D08A9383E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3574ED-66FC-5EAF-0402-4FC4353CC9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45675-4F7A-DCA8-05FB-8E7986AA52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F36344D-CD48-144C-B122-8FF116A07F5A}" type="datetimeFigureOut">
              <a:rPr lang="en-US" smtClean="0"/>
              <a:t>9/7/2025</a:t>
            </a:fld>
            <a:endParaRPr lang="en-US"/>
          </a:p>
        </p:txBody>
      </p:sp>
      <p:sp>
        <p:nvSpPr>
          <p:cNvPr id="5" name="Footer Placeholder 4">
            <a:extLst>
              <a:ext uri="{FF2B5EF4-FFF2-40B4-BE49-F238E27FC236}">
                <a16:creationId xmlns:a16="http://schemas.microsoft.com/office/drawing/2014/main" id="{3E3352B6-DBC7-8344-707D-0443674E73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D297FF5-C6D7-FDB4-318F-39F2C83D91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10DE9E-01E3-584B-AFA4-09000E7A94F8}" type="slidenum">
              <a:rPr lang="en-US" smtClean="0"/>
              <a:t>‹#›</a:t>
            </a:fld>
            <a:endParaRPr lang="en-US"/>
          </a:p>
        </p:txBody>
      </p:sp>
    </p:spTree>
    <p:extLst>
      <p:ext uri="{BB962C8B-B14F-4D97-AF65-F5344CB8AC3E}">
        <p14:creationId xmlns:p14="http://schemas.microsoft.com/office/powerpoint/2010/main" val="2233019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mailto:Frankw@coretreatment.com"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oman relaxingly practicing meditation in the public park to attain happiness from inner peace wisdom under yellow flower blossom tree in summer Woman relaxingly practicing meditation in the public park to attain happiness from inner peace wisdom under yellow flower blossom tree in the summer peaceful woman stock pictures, royalty-free photos &amp; images">
            <a:extLst>
              <a:ext uri="{FF2B5EF4-FFF2-40B4-BE49-F238E27FC236}">
                <a16:creationId xmlns:a16="http://schemas.microsoft.com/office/drawing/2014/main" id="{3293796D-9FCC-3500-25F8-F3F0E5957C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33"/>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25B204-69A8-BCDA-8E86-EA6027E3AA7E}"/>
              </a:ext>
            </a:extLst>
          </p:cNvPr>
          <p:cNvSpPr txBox="1"/>
          <p:nvPr/>
        </p:nvSpPr>
        <p:spPr>
          <a:xfrm>
            <a:off x="2919046" y="162786"/>
            <a:ext cx="9272954" cy="1446550"/>
          </a:xfrm>
          <a:prstGeom prst="rect">
            <a:avLst/>
          </a:prstGeom>
          <a:noFill/>
        </p:spPr>
        <p:txBody>
          <a:bodyPr wrap="square" rtlCol="0">
            <a:spAutoFit/>
          </a:bodyPr>
          <a:lstStyle/>
          <a:p>
            <a:r>
              <a:rPr lang="en-US" sz="4400" b="1" dirty="0">
                <a:solidFill>
                  <a:srgbClr val="FFD579"/>
                </a:solidFill>
              </a:rPr>
              <a:t>Recovering from Secondary Trauma           					in the Workplace</a:t>
            </a:r>
          </a:p>
        </p:txBody>
      </p:sp>
      <p:sp>
        <p:nvSpPr>
          <p:cNvPr id="4" name="TextBox 3">
            <a:extLst>
              <a:ext uri="{FF2B5EF4-FFF2-40B4-BE49-F238E27FC236}">
                <a16:creationId xmlns:a16="http://schemas.microsoft.com/office/drawing/2014/main" id="{6EEC3E75-D013-D593-3A57-EE7E64F9F281}"/>
              </a:ext>
            </a:extLst>
          </p:cNvPr>
          <p:cNvSpPr txBox="1"/>
          <p:nvPr/>
        </p:nvSpPr>
        <p:spPr>
          <a:xfrm>
            <a:off x="6986954" y="5992597"/>
            <a:ext cx="5205046" cy="1261884"/>
          </a:xfrm>
          <a:prstGeom prst="rect">
            <a:avLst/>
          </a:prstGeom>
          <a:noFill/>
        </p:spPr>
        <p:txBody>
          <a:bodyPr wrap="square" rtlCol="0">
            <a:spAutoFit/>
          </a:bodyPr>
          <a:lstStyle/>
          <a:p>
            <a:r>
              <a:rPr lang="en-US" sz="4800" dirty="0">
                <a:solidFill>
                  <a:schemeClr val="accent2">
                    <a:lumMod val="20000"/>
                    <a:lumOff val="80000"/>
                  </a:schemeClr>
                </a:solidFill>
              </a:rPr>
              <a:t>  Frank Weber, </a:t>
            </a:r>
            <a:r>
              <a:rPr lang="en-US" sz="2400" dirty="0">
                <a:solidFill>
                  <a:schemeClr val="accent2">
                    <a:lumMod val="20000"/>
                    <a:lumOff val="80000"/>
                  </a:schemeClr>
                </a:solidFill>
              </a:rPr>
              <a:t>M.S./L.P.</a:t>
            </a:r>
          </a:p>
          <a:p>
            <a:r>
              <a:rPr lang="en-US" sz="2800" dirty="0">
                <a:solidFill>
                  <a:schemeClr val="accent2">
                    <a:lumMod val="20000"/>
                    <a:lumOff val="80000"/>
                  </a:schemeClr>
                </a:solidFill>
              </a:rPr>
              <a:t>CORE Professional Services, PA</a:t>
            </a:r>
          </a:p>
        </p:txBody>
      </p:sp>
    </p:spTree>
    <p:extLst>
      <p:ext uri="{BB962C8B-B14F-4D97-AF65-F5344CB8AC3E}">
        <p14:creationId xmlns:p14="http://schemas.microsoft.com/office/powerpoint/2010/main" val="4035353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diagram of the effects of secondary trauma">
            <a:extLst>
              <a:ext uri="{FF2B5EF4-FFF2-40B4-BE49-F238E27FC236}">
                <a16:creationId xmlns:a16="http://schemas.microsoft.com/office/drawing/2014/main" id="{8AAFB84D-A3E5-C739-DDAE-AC40214078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14161474" cy="7080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6A996D-E598-B537-16C7-7F32BC891332}"/>
              </a:ext>
            </a:extLst>
          </p:cNvPr>
          <p:cNvSpPr txBox="1"/>
          <p:nvPr/>
        </p:nvSpPr>
        <p:spPr>
          <a:xfrm>
            <a:off x="3777556" y="1212111"/>
            <a:ext cx="5082362" cy="584775"/>
          </a:xfrm>
          <a:prstGeom prst="rect">
            <a:avLst/>
          </a:prstGeom>
          <a:noFill/>
        </p:spPr>
        <p:txBody>
          <a:bodyPr wrap="square" rtlCol="0">
            <a:spAutoFit/>
          </a:bodyPr>
          <a:lstStyle/>
          <a:p>
            <a:r>
              <a:rPr lang="en-US" sz="3200" b="1" dirty="0">
                <a:solidFill>
                  <a:srgbClr val="00FDFF"/>
                </a:solidFill>
              </a:rPr>
              <a:t>1. Recognize the signs</a:t>
            </a:r>
          </a:p>
        </p:txBody>
      </p:sp>
    </p:spTree>
    <p:extLst>
      <p:ext uri="{BB962C8B-B14F-4D97-AF65-F5344CB8AC3E}">
        <p14:creationId xmlns:p14="http://schemas.microsoft.com/office/powerpoint/2010/main" val="1181167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gry young woman with megaphone shouting at stressed scared man blown away by wave of alphabet letters angry young woman with megaphone shouting at stressed scared man blown away by wave of alphabet letters yelling at coworker stock pictures, royalty-free photos &amp; images">
            <a:extLst>
              <a:ext uri="{FF2B5EF4-FFF2-40B4-BE49-F238E27FC236}">
                <a16:creationId xmlns:a16="http://schemas.microsoft.com/office/drawing/2014/main" id="{4CC1DB9B-4BF5-D729-9788-0D4C52E82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2667"/>
            <a:ext cx="12610214" cy="77062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F0327E-185E-7BF3-00D1-99AADD8960A1}"/>
              </a:ext>
            </a:extLst>
          </p:cNvPr>
          <p:cNvSpPr txBox="1"/>
          <p:nvPr/>
        </p:nvSpPr>
        <p:spPr>
          <a:xfrm>
            <a:off x="838200" y="0"/>
            <a:ext cx="10515600" cy="1077218"/>
          </a:xfrm>
          <a:prstGeom prst="rect">
            <a:avLst/>
          </a:prstGeom>
          <a:noFill/>
        </p:spPr>
        <p:txBody>
          <a:bodyPr wrap="square" rtlCol="0">
            <a:spAutoFit/>
          </a:bodyPr>
          <a:lstStyle/>
          <a:p>
            <a:r>
              <a:rPr lang="en-US" sz="3200" b="1" dirty="0">
                <a:solidFill>
                  <a:srgbClr val="00FDFF"/>
                </a:solidFill>
              </a:rPr>
              <a:t>Emotional symptoms: </a:t>
            </a:r>
          </a:p>
          <a:p>
            <a:r>
              <a:rPr lang="en-US" sz="3200" b="1" dirty="0">
                <a:solidFill>
                  <a:srgbClr val="00FDFF"/>
                </a:solidFill>
              </a:rPr>
              <a:t>Irritability, guilt, fear, and sadness</a:t>
            </a:r>
          </a:p>
        </p:txBody>
      </p:sp>
      <p:sp>
        <p:nvSpPr>
          <p:cNvPr id="3" name="TextBox 2">
            <a:extLst>
              <a:ext uri="{FF2B5EF4-FFF2-40B4-BE49-F238E27FC236}">
                <a16:creationId xmlns:a16="http://schemas.microsoft.com/office/drawing/2014/main" id="{6C37458E-A0B5-7AD6-8892-2944536D407D}"/>
              </a:ext>
            </a:extLst>
          </p:cNvPr>
          <p:cNvSpPr txBox="1"/>
          <p:nvPr/>
        </p:nvSpPr>
        <p:spPr>
          <a:xfrm>
            <a:off x="4309731" y="3601680"/>
            <a:ext cx="3898604" cy="1569660"/>
          </a:xfrm>
          <a:prstGeom prst="rect">
            <a:avLst/>
          </a:prstGeom>
          <a:noFill/>
        </p:spPr>
        <p:txBody>
          <a:bodyPr wrap="square" rtlCol="0">
            <a:spAutoFit/>
          </a:bodyPr>
          <a:lstStyle/>
          <a:p>
            <a:r>
              <a:rPr lang="en-US" sz="3200" dirty="0">
                <a:solidFill>
                  <a:srgbClr val="FF0000"/>
                </a:solidFill>
              </a:rPr>
              <a:t>Don’t give them the provoked response. Put it back on them. </a:t>
            </a:r>
          </a:p>
        </p:txBody>
      </p:sp>
      <p:sp>
        <p:nvSpPr>
          <p:cNvPr id="4" name="TextBox 3">
            <a:extLst>
              <a:ext uri="{FF2B5EF4-FFF2-40B4-BE49-F238E27FC236}">
                <a16:creationId xmlns:a16="http://schemas.microsoft.com/office/drawing/2014/main" id="{B7049FB9-9EFF-6FC1-C97F-6FF30D7DDAA4}"/>
              </a:ext>
            </a:extLst>
          </p:cNvPr>
          <p:cNvSpPr txBox="1"/>
          <p:nvPr/>
        </p:nvSpPr>
        <p:spPr>
          <a:xfrm>
            <a:off x="3593804" y="5341461"/>
            <a:ext cx="4146698" cy="1077218"/>
          </a:xfrm>
          <a:prstGeom prst="rect">
            <a:avLst/>
          </a:prstGeom>
          <a:noFill/>
        </p:spPr>
        <p:txBody>
          <a:bodyPr wrap="square" rtlCol="0">
            <a:spAutoFit/>
          </a:bodyPr>
          <a:lstStyle/>
          <a:p>
            <a:r>
              <a:rPr lang="en-US" sz="3200" dirty="0">
                <a:solidFill>
                  <a:srgbClr val="FF0000"/>
                </a:solidFill>
              </a:rPr>
              <a:t>What are you so angry about?</a:t>
            </a:r>
          </a:p>
        </p:txBody>
      </p:sp>
    </p:spTree>
    <p:extLst>
      <p:ext uri="{BB962C8B-B14F-4D97-AF65-F5344CB8AC3E}">
        <p14:creationId xmlns:p14="http://schemas.microsoft.com/office/powerpoint/2010/main" val="1801065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ired Asian Business woman. Exhausted, Tired Asian Business woman in black shirt holding notebook and sleeping on white sofa with blue wall. Stress from overtime working concept. tired employee stock pictures, royalty-free photos &amp; images">
            <a:extLst>
              <a:ext uri="{FF2B5EF4-FFF2-40B4-BE49-F238E27FC236}">
                <a16:creationId xmlns:a16="http://schemas.microsoft.com/office/drawing/2014/main" id="{C762B9EA-6330-DDF5-643B-15710D518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910" y="-926273"/>
            <a:ext cx="13065819" cy="87105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A5785D-8C26-A7B3-AC0C-C30E1C35994A}"/>
              </a:ext>
            </a:extLst>
          </p:cNvPr>
          <p:cNvSpPr txBox="1"/>
          <p:nvPr/>
        </p:nvSpPr>
        <p:spPr>
          <a:xfrm>
            <a:off x="5186482" y="3429000"/>
            <a:ext cx="4893183" cy="2062103"/>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Physical symptoms</a:t>
            </a:r>
            <a:r>
              <a:rPr lang="en-US" sz="3200" dirty="0">
                <a:latin typeface="Calibri" panose="020F0502020204030204" pitchFamily="34" charset="0"/>
                <a:cs typeface="Calibri" panose="020F0502020204030204" pitchFamily="34" charset="0"/>
              </a:rPr>
              <a:t>: Fatigue, sleep disturbance, physical ailments, and changes in appetite. </a:t>
            </a:r>
          </a:p>
        </p:txBody>
      </p:sp>
      <p:sp>
        <p:nvSpPr>
          <p:cNvPr id="3" name="TextBox 2">
            <a:extLst>
              <a:ext uri="{FF2B5EF4-FFF2-40B4-BE49-F238E27FC236}">
                <a16:creationId xmlns:a16="http://schemas.microsoft.com/office/drawing/2014/main" id="{A2AB6423-DE14-60C4-A1D0-19AEC09BA648}"/>
              </a:ext>
            </a:extLst>
          </p:cNvPr>
          <p:cNvSpPr txBox="1"/>
          <p:nvPr/>
        </p:nvSpPr>
        <p:spPr>
          <a:xfrm>
            <a:off x="90554" y="5346950"/>
            <a:ext cx="4043562" cy="1077218"/>
          </a:xfrm>
          <a:prstGeom prst="rect">
            <a:avLst/>
          </a:prstGeom>
          <a:noFill/>
        </p:spPr>
        <p:txBody>
          <a:bodyPr wrap="square" rtlCol="0">
            <a:spAutoFit/>
          </a:bodyPr>
          <a:lstStyle/>
          <a:p>
            <a:r>
              <a:rPr lang="en-US" sz="3200" dirty="0">
                <a:solidFill>
                  <a:srgbClr val="002060"/>
                </a:solidFill>
              </a:rPr>
              <a:t>Battle with: Exercise, diet, &amp; sleep routine</a:t>
            </a:r>
          </a:p>
        </p:txBody>
      </p:sp>
    </p:spTree>
    <p:extLst>
      <p:ext uri="{BB962C8B-B14F-4D97-AF65-F5344CB8AC3E}">
        <p14:creationId xmlns:p14="http://schemas.microsoft.com/office/powerpoint/2010/main" val="4259801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emale boss about to kill employee Female boss about to kill employee bad coworker stock pictures, royalty-free photos &amp; images">
            <a:extLst>
              <a:ext uri="{FF2B5EF4-FFF2-40B4-BE49-F238E27FC236}">
                <a16:creationId xmlns:a16="http://schemas.microsoft.com/office/drawing/2014/main" id="{56C99B98-16B3-A670-82EE-A9ED7EE0D2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59" y="0"/>
            <a:ext cx="10477500" cy="698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57FE9F-645B-16F2-FB50-81176E22C004}"/>
              </a:ext>
            </a:extLst>
          </p:cNvPr>
          <p:cNvSpPr txBox="1"/>
          <p:nvPr/>
        </p:nvSpPr>
        <p:spPr>
          <a:xfrm>
            <a:off x="8595360" y="197346"/>
            <a:ext cx="3596640" cy="3231654"/>
          </a:xfrm>
          <a:prstGeom prst="rect">
            <a:avLst/>
          </a:prstGeom>
          <a:noFill/>
        </p:spPr>
        <p:txBody>
          <a:bodyPr wrap="square" rtlCol="0">
            <a:spAutoFit/>
          </a:bodyPr>
          <a:lstStyle/>
          <a:p>
            <a:r>
              <a:rPr lang="en-US" sz="3200" dirty="0"/>
              <a:t>Cognitive symptoms:</a:t>
            </a:r>
          </a:p>
          <a:p>
            <a:r>
              <a:rPr lang="en-US" sz="2800" b="1" dirty="0">
                <a:solidFill>
                  <a:srgbClr val="7030A0"/>
                </a:solidFill>
              </a:rPr>
              <a:t>Intrusive thoughts, difficulty concentrating, avoidance &amp; change in world view</a:t>
            </a:r>
          </a:p>
        </p:txBody>
      </p:sp>
      <p:pic>
        <p:nvPicPr>
          <p:cNvPr id="4100" name="Picture 4">
            <a:extLst>
              <a:ext uri="{FF2B5EF4-FFF2-40B4-BE49-F238E27FC236}">
                <a16:creationId xmlns:a16="http://schemas.microsoft.com/office/drawing/2014/main" id="{A60FC93B-54E9-84E0-A628-57221C5572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056" y="3430665"/>
            <a:ext cx="5977624" cy="3985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700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8" name="Picture 4" descr="Happy young businesswoman with her colleague Happy young businesswoman with her colleague in office compassionate manager stock pictures, royalty-free photos &amp; images">
            <a:extLst>
              <a:ext uri="{FF2B5EF4-FFF2-40B4-BE49-F238E27FC236}">
                <a16:creationId xmlns:a16="http://schemas.microsoft.com/office/drawing/2014/main" id="{71D495C2-E1B3-9EC7-9167-6CBCD051B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278" r="151" b="1"/>
          <a:stretch>
            <a:fillRect/>
          </a:stretch>
        </p:blipFill>
        <p:spPr bwMode="auto">
          <a:xfrm>
            <a:off x="779449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6146" name="Picture 2" descr="Asian colleague supporting caucasian coworker reading bad news in email Asian colleague embracing supporting caucasian woman reading bad news in email, teammate comforting stressed frustrated female coworker upset by dismissal, helping to solve problem online in office compassionate manager stock pictures, royalty-free photos &amp; images">
            <a:extLst>
              <a:ext uri="{FF2B5EF4-FFF2-40B4-BE49-F238E27FC236}">
                <a16:creationId xmlns:a16="http://schemas.microsoft.com/office/drawing/2014/main" id="{9F6CE77D-46E8-B56A-AB5A-02934763DA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0968"/>
          <a:stretch>
            <a:fillRect/>
          </a:stretch>
        </p:blipFill>
        <p:spPr bwMode="auto">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6150" name="Picture 6" descr="Maori doctor and Australian Aboriginal patient talking in a waiting room Maori doctor and Australian Aboriginal patient talking in a waiting room compassionate manager stock pictures, royalty-free photos &amp; images">
            <a:extLst>
              <a:ext uri="{FF2B5EF4-FFF2-40B4-BE49-F238E27FC236}">
                <a16:creationId xmlns:a16="http://schemas.microsoft.com/office/drawing/2014/main" id="{57FA790B-1C2B-D790-D7FD-38EA9DA953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 b="16777"/>
          <a:stretch>
            <a:fillRect/>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125F51D-2246-AE19-B52A-115396C61564}"/>
              </a:ext>
            </a:extLst>
          </p:cNvPr>
          <p:cNvSpPr txBox="1"/>
          <p:nvPr/>
        </p:nvSpPr>
        <p:spPr>
          <a:xfrm>
            <a:off x="2764465" y="200577"/>
            <a:ext cx="6549656" cy="1077218"/>
          </a:xfrm>
          <a:prstGeom prst="rect">
            <a:avLst/>
          </a:prstGeom>
          <a:noFill/>
        </p:spPr>
        <p:txBody>
          <a:bodyPr wrap="square" rtlCol="0">
            <a:spAutoFit/>
          </a:bodyPr>
          <a:lstStyle/>
          <a:p>
            <a:r>
              <a:rPr lang="en-US" sz="3200" b="1" dirty="0"/>
              <a:t>2. </a:t>
            </a:r>
            <a:r>
              <a:rPr lang="en-US" sz="3200" b="1" dirty="0">
                <a:solidFill>
                  <a:schemeClr val="accent5">
                    <a:lumMod val="75000"/>
                  </a:schemeClr>
                </a:solidFill>
              </a:rPr>
              <a:t>Teach managers to respond         		compassionately</a:t>
            </a:r>
          </a:p>
        </p:txBody>
      </p:sp>
      <p:sp>
        <p:nvSpPr>
          <p:cNvPr id="3" name="TextBox 2">
            <a:extLst>
              <a:ext uri="{FF2B5EF4-FFF2-40B4-BE49-F238E27FC236}">
                <a16:creationId xmlns:a16="http://schemas.microsoft.com/office/drawing/2014/main" id="{AC70AB5A-82C2-09AD-848E-F913323A7B6B}"/>
              </a:ext>
            </a:extLst>
          </p:cNvPr>
          <p:cNvSpPr txBox="1"/>
          <p:nvPr/>
        </p:nvSpPr>
        <p:spPr>
          <a:xfrm>
            <a:off x="5869172" y="5954686"/>
            <a:ext cx="3098052" cy="461665"/>
          </a:xfrm>
          <a:prstGeom prst="rect">
            <a:avLst/>
          </a:prstGeom>
          <a:noFill/>
        </p:spPr>
        <p:txBody>
          <a:bodyPr wrap="square" rtlCol="0">
            <a:spAutoFit/>
          </a:bodyPr>
          <a:lstStyle/>
          <a:p>
            <a:r>
              <a:rPr lang="en-US" sz="2400" dirty="0">
                <a:solidFill>
                  <a:schemeClr val="accent5">
                    <a:lumMod val="75000"/>
                  </a:schemeClr>
                </a:solidFill>
              </a:rPr>
              <a:t>Everyone’s a client. </a:t>
            </a:r>
          </a:p>
        </p:txBody>
      </p:sp>
    </p:spTree>
    <p:extLst>
      <p:ext uri="{BB962C8B-B14F-4D97-AF65-F5344CB8AC3E}">
        <p14:creationId xmlns:p14="http://schemas.microsoft.com/office/powerpoint/2010/main" val="3694468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oman smiling and expressing gratitude during a conversation - workplace behaviour stock pictures, royalty-free photos &amp; images">
            <a:extLst>
              <a:ext uri="{FF2B5EF4-FFF2-40B4-BE49-F238E27FC236}">
                <a16:creationId xmlns:a16="http://schemas.microsoft.com/office/drawing/2014/main" id="{BC9D5728-DFC6-E6D9-26D0-59C200CDB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687"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29ECB86-B95F-7473-40CA-5D2EC46A855F}"/>
              </a:ext>
            </a:extLst>
          </p:cNvPr>
          <p:cNvSpPr txBox="1"/>
          <p:nvPr/>
        </p:nvSpPr>
        <p:spPr>
          <a:xfrm>
            <a:off x="9867014" y="320040"/>
            <a:ext cx="2324986" cy="6001643"/>
          </a:xfrm>
          <a:prstGeom prst="rect">
            <a:avLst/>
          </a:prstGeom>
          <a:noFill/>
        </p:spPr>
        <p:txBody>
          <a:bodyPr wrap="square" rtlCol="0">
            <a:spAutoFit/>
          </a:bodyPr>
          <a:lstStyle/>
          <a:p>
            <a:r>
              <a:rPr lang="en-US" sz="3200" b="1" dirty="0"/>
              <a:t>3. </a:t>
            </a:r>
            <a:r>
              <a:rPr lang="en-US" sz="3200" b="1" dirty="0">
                <a:solidFill>
                  <a:schemeClr val="accent1">
                    <a:lumMod val="75000"/>
                  </a:schemeClr>
                </a:solidFill>
              </a:rPr>
              <a:t>Model </a:t>
            </a:r>
            <a:r>
              <a:rPr lang="en-US" sz="3200" dirty="0">
                <a:solidFill>
                  <a:schemeClr val="accent1">
                    <a:lumMod val="75000"/>
                  </a:schemeClr>
                </a:solidFill>
              </a:rPr>
              <a:t>&amp; </a:t>
            </a:r>
            <a:r>
              <a:rPr lang="en-US" sz="3200" b="1" dirty="0">
                <a:solidFill>
                  <a:schemeClr val="accent1">
                    <a:lumMod val="75000"/>
                  </a:schemeClr>
                </a:solidFill>
              </a:rPr>
              <a:t>support healthy behavior</a:t>
            </a:r>
          </a:p>
          <a:p>
            <a:endParaRPr lang="en-US" sz="3200" b="1" dirty="0"/>
          </a:p>
          <a:p>
            <a:r>
              <a:rPr lang="en-US" sz="2800" b="1" dirty="0">
                <a:solidFill>
                  <a:schemeClr val="accent6">
                    <a:lumMod val="50000"/>
                  </a:schemeClr>
                </a:solidFill>
              </a:rPr>
              <a:t>When’s the last time you’ve said,</a:t>
            </a:r>
          </a:p>
          <a:p>
            <a:r>
              <a:rPr lang="en-US" sz="2800" b="1" dirty="0">
                <a:solidFill>
                  <a:schemeClr val="accent6">
                    <a:lumMod val="50000"/>
                  </a:schemeClr>
                </a:solidFill>
              </a:rPr>
              <a:t>“Great job</a:t>
            </a:r>
            <a:r>
              <a:rPr lang="en-US" sz="2800" dirty="0">
                <a:solidFill>
                  <a:schemeClr val="accent6">
                    <a:lumMod val="50000"/>
                  </a:schemeClr>
                </a:solidFill>
              </a:rPr>
              <a:t>!”</a:t>
            </a:r>
          </a:p>
          <a:p>
            <a:endParaRPr lang="en-US" sz="2800" dirty="0">
              <a:solidFill>
                <a:schemeClr val="accent6">
                  <a:lumMod val="50000"/>
                </a:schemeClr>
              </a:solidFill>
            </a:endParaRPr>
          </a:p>
          <a:p>
            <a:r>
              <a:rPr lang="en-US" sz="2800" dirty="0">
                <a:solidFill>
                  <a:schemeClr val="accent6">
                    <a:lumMod val="50000"/>
                  </a:schemeClr>
                </a:solidFill>
              </a:rPr>
              <a:t>Foster work/life harmony</a:t>
            </a:r>
          </a:p>
        </p:txBody>
      </p:sp>
    </p:spTree>
    <p:extLst>
      <p:ext uri="{BB962C8B-B14F-4D97-AF65-F5344CB8AC3E}">
        <p14:creationId xmlns:p14="http://schemas.microsoft.com/office/powerpoint/2010/main" val="459714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reat leadership qualities mind map flowchart business concept for presentations and reports">
            <a:extLst>
              <a:ext uri="{FF2B5EF4-FFF2-40B4-BE49-F238E27FC236}">
                <a16:creationId xmlns:a16="http://schemas.microsoft.com/office/drawing/2014/main" id="{A4E7291E-76F9-9A7F-73BB-AB9917B3D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21" y="0"/>
            <a:ext cx="9039986" cy="6779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DCF571-D628-9DE9-AFBC-48DB46161A7A}"/>
              </a:ext>
            </a:extLst>
          </p:cNvPr>
          <p:cNvSpPr txBox="1"/>
          <p:nvPr/>
        </p:nvSpPr>
        <p:spPr>
          <a:xfrm>
            <a:off x="9399181" y="628233"/>
            <a:ext cx="2622698" cy="2800767"/>
          </a:xfrm>
          <a:prstGeom prst="rect">
            <a:avLst/>
          </a:prstGeom>
          <a:noFill/>
        </p:spPr>
        <p:txBody>
          <a:bodyPr wrap="square" rtlCol="0">
            <a:spAutoFit/>
          </a:bodyPr>
          <a:lstStyle/>
          <a:p>
            <a:r>
              <a:rPr lang="en-US" sz="3200" dirty="0"/>
              <a:t>4</a:t>
            </a:r>
            <a:r>
              <a:rPr lang="en-US" sz="3200" b="1" dirty="0"/>
              <a:t>. </a:t>
            </a:r>
            <a:r>
              <a:rPr lang="en-US" sz="3200" b="1" dirty="0">
                <a:solidFill>
                  <a:srgbClr val="FF2F92"/>
                </a:solidFill>
              </a:rPr>
              <a:t>Supportive               leadership &amp; supervision</a:t>
            </a:r>
          </a:p>
          <a:p>
            <a:endParaRPr lang="en-US" sz="3200" b="1" dirty="0">
              <a:solidFill>
                <a:srgbClr val="C00000"/>
              </a:solidFill>
            </a:endParaRPr>
          </a:p>
          <a:p>
            <a:r>
              <a:rPr lang="en-US" sz="2400" b="1" dirty="0"/>
              <a:t>Offer guidance on difficult cases</a:t>
            </a:r>
          </a:p>
        </p:txBody>
      </p:sp>
      <p:pic>
        <p:nvPicPr>
          <p:cNvPr id="8196" name="Picture 4" descr="A female businesswoman stands in front of the camera, surrounded by men and women wearing suits, all looking at her with great attention.">
            <a:extLst>
              <a:ext uri="{FF2B5EF4-FFF2-40B4-BE49-F238E27FC236}">
                <a16:creationId xmlns:a16="http://schemas.microsoft.com/office/drawing/2014/main" id="{5A33AAF7-61E1-B53B-0955-F079603FB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3568" y="4206240"/>
            <a:ext cx="4740021"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095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ow dare you speak to me like that. Shot of a young businesswoman trying to stop her two colleagues from fighting in an office.">
            <a:extLst>
              <a:ext uri="{FF2B5EF4-FFF2-40B4-BE49-F238E27FC236}">
                <a16:creationId xmlns:a16="http://schemas.microsoft.com/office/drawing/2014/main" id="{E939C2B7-579C-746D-A64D-E0CBC5D00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0776" y="1"/>
            <a:ext cx="980122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B8EA81-0410-D121-A6F7-B6116C901831}"/>
              </a:ext>
            </a:extLst>
          </p:cNvPr>
          <p:cNvSpPr txBox="1"/>
          <p:nvPr/>
        </p:nvSpPr>
        <p:spPr>
          <a:xfrm>
            <a:off x="297712" y="191386"/>
            <a:ext cx="2093063" cy="6001643"/>
          </a:xfrm>
          <a:prstGeom prst="rect">
            <a:avLst/>
          </a:prstGeom>
          <a:noFill/>
        </p:spPr>
        <p:txBody>
          <a:bodyPr wrap="square" rtlCol="0">
            <a:spAutoFit/>
          </a:bodyPr>
          <a:lstStyle/>
          <a:p>
            <a:r>
              <a:rPr lang="en-US" sz="3200" b="1" dirty="0"/>
              <a:t>5. </a:t>
            </a:r>
            <a:r>
              <a:rPr lang="en-US" sz="3200" b="1" dirty="0">
                <a:solidFill>
                  <a:srgbClr val="C00000"/>
                </a:solidFill>
              </a:rPr>
              <a:t>Prevent </a:t>
            </a:r>
            <a:r>
              <a:rPr lang="en-US" sz="3200" dirty="0">
                <a:solidFill>
                  <a:srgbClr val="C00000"/>
                </a:solidFill>
              </a:rPr>
              <a:t>&amp; </a:t>
            </a:r>
            <a:r>
              <a:rPr lang="en-US" sz="3200" b="1" dirty="0">
                <a:solidFill>
                  <a:srgbClr val="C00000"/>
                </a:solidFill>
              </a:rPr>
              <a:t>address harmful behavior</a:t>
            </a:r>
            <a:endParaRPr lang="en-US" sz="3200" dirty="0">
              <a:solidFill>
                <a:srgbClr val="C00000"/>
              </a:solidFill>
            </a:endParaRPr>
          </a:p>
          <a:p>
            <a:endParaRPr lang="en-US" sz="3200" dirty="0"/>
          </a:p>
          <a:p>
            <a:r>
              <a:rPr lang="en-US" sz="2800" dirty="0"/>
              <a:t>We don’t tolerate abuse from anybody. </a:t>
            </a:r>
          </a:p>
          <a:p>
            <a:endParaRPr lang="en-US" sz="2800" dirty="0"/>
          </a:p>
          <a:p>
            <a:r>
              <a:rPr lang="en-US" sz="2800" dirty="0"/>
              <a:t>Review how to exit danger.</a:t>
            </a:r>
          </a:p>
        </p:txBody>
      </p:sp>
    </p:spTree>
    <p:extLst>
      <p:ext uri="{BB962C8B-B14F-4D97-AF65-F5344CB8AC3E}">
        <p14:creationId xmlns:p14="http://schemas.microsoft.com/office/powerpoint/2010/main" val="1912502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Man gestures while talking with therapist A young male therapy patient gestures as he talks about something with a female therapist. talking to a therapist stock pictures, royalty-free photos &amp; images">
            <a:extLst>
              <a:ext uri="{FF2B5EF4-FFF2-40B4-BE49-F238E27FC236}">
                <a16:creationId xmlns:a16="http://schemas.microsoft.com/office/drawing/2014/main" id="{0B52C202-936C-F8E7-4591-F8242EC80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730"/>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47" name="Rectangle 10246">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A0C8085-B0F9-0969-87C9-4F0813AA57F7}"/>
              </a:ext>
            </a:extLst>
          </p:cNvPr>
          <p:cNvSpPr txBox="1"/>
          <p:nvPr/>
        </p:nvSpPr>
        <p:spPr>
          <a:xfrm>
            <a:off x="5167423" y="446568"/>
            <a:ext cx="6898371" cy="2000548"/>
          </a:xfrm>
          <a:prstGeom prst="rect">
            <a:avLst/>
          </a:prstGeom>
          <a:noFill/>
        </p:spPr>
        <p:txBody>
          <a:bodyPr wrap="square" rtlCol="0">
            <a:spAutoFit/>
          </a:bodyPr>
          <a:lstStyle/>
          <a:p>
            <a:r>
              <a:rPr lang="en-US" sz="3200" dirty="0"/>
              <a:t>6. </a:t>
            </a:r>
            <a:r>
              <a:rPr lang="en-US" sz="3200" b="1" dirty="0">
                <a:solidFill>
                  <a:srgbClr val="941100"/>
                </a:solidFill>
              </a:rPr>
              <a:t>Encourage mental health support</a:t>
            </a:r>
          </a:p>
          <a:p>
            <a:endParaRPr lang="en-US" sz="3200" dirty="0">
              <a:solidFill>
                <a:srgbClr val="941100"/>
              </a:solidFill>
            </a:endParaRPr>
          </a:p>
          <a:p>
            <a:r>
              <a:rPr lang="en-US" sz="3200" dirty="0">
                <a:solidFill>
                  <a:srgbClr val="941100"/>
                </a:solidFill>
              </a:rPr>
              <a:t>		</a:t>
            </a:r>
            <a:r>
              <a:rPr lang="en-US" sz="2800" dirty="0">
                <a:solidFill>
                  <a:schemeClr val="accent6">
                    <a:lumMod val="75000"/>
                  </a:schemeClr>
                </a:solidFill>
              </a:rPr>
              <a:t>Ensure employees access 		to 		services is confidential</a:t>
            </a:r>
          </a:p>
        </p:txBody>
      </p:sp>
    </p:spTree>
    <p:extLst>
      <p:ext uri="{BB962C8B-B14F-4D97-AF65-F5344CB8AC3E}">
        <p14:creationId xmlns:p14="http://schemas.microsoft.com/office/powerpoint/2010/main" val="4202610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post its on the wall&#10;                        ">
            <a:extLst>
              <a:ext uri="{FF2B5EF4-FFF2-40B4-BE49-F238E27FC236}">
                <a16:creationId xmlns:a16="http://schemas.microsoft.com/office/drawing/2014/main" id="{36B6EE88-BE6B-CBF4-4A84-1041138B50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Effective time management drives productivity by balancing prioritizing tasks planning schedules setting reminders and improving efficiency">
            <a:extLst>
              <a:ext uri="{FF2B5EF4-FFF2-40B4-BE49-F238E27FC236}">
                <a16:creationId xmlns:a16="http://schemas.microsoft.com/office/drawing/2014/main" id="{9712183D-B0B8-36A0-8942-C58201772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810000"/>
            <a:ext cx="4572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BFFA348-1D4F-75CB-BF08-6A88807C3DA8}"/>
              </a:ext>
            </a:extLst>
          </p:cNvPr>
          <p:cNvSpPr txBox="1"/>
          <p:nvPr/>
        </p:nvSpPr>
        <p:spPr>
          <a:xfrm>
            <a:off x="10287000" y="212650"/>
            <a:ext cx="1905000" cy="3539430"/>
          </a:xfrm>
          <a:prstGeom prst="rect">
            <a:avLst/>
          </a:prstGeom>
          <a:noFill/>
        </p:spPr>
        <p:txBody>
          <a:bodyPr wrap="square" rtlCol="0">
            <a:spAutoFit/>
          </a:bodyPr>
          <a:lstStyle/>
          <a:p>
            <a:r>
              <a:rPr lang="en-US" sz="3200" dirty="0"/>
              <a:t>7. </a:t>
            </a:r>
            <a:r>
              <a:rPr lang="en-US" sz="3200" b="1" dirty="0">
                <a:solidFill>
                  <a:schemeClr val="accent2">
                    <a:lumMod val="50000"/>
                  </a:schemeClr>
                </a:solidFill>
              </a:rPr>
              <a:t>Manage work </a:t>
            </a:r>
            <a:r>
              <a:rPr lang="en-US" sz="2800" b="1" dirty="0">
                <a:solidFill>
                  <a:schemeClr val="accent2">
                    <a:lumMod val="50000"/>
                  </a:schemeClr>
                </a:solidFill>
              </a:rPr>
              <a:t>demands</a:t>
            </a:r>
          </a:p>
          <a:p>
            <a:endParaRPr lang="en-US" sz="2800" b="1" dirty="0">
              <a:solidFill>
                <a:schemeClr val="accent2">
                  <a:lumMod val="50000"/>
                </a:schemeClr>
              </a:solidFill>
            </a:endParaRPr>
          </a:p>
          <a:p>
            <a:r>
              <a:rPr lang="en-US" sz="2400" b="1" dirty="0">
                <a:solidFill>
                  <a:schemeClr val="accent2">
                    <a:lumMod val="75000"/>
                  </a:schemeClr>
                </a:solidFill>
              </a:rPr>
              <a:t>Allow staff to offer suggestions</a:t>
            </a:r>
          </a:p>
        </p:txBody>
      </p:sp>
      <p:sp>
        <p:nvSpPr>
          <p:cNvPr id="3" name="TextBox 2">
            <a:extLst>
              <a:ext uri="{FF2B5EF4-FFF2-40B4-BE49-F238E27FC236}">
                <a16:creationId xmlns:a16="http://schemas.microsoft.com/office/drawing/2014/main" id="{A7857E20-2827-61D4-3F65-D749B243119A}"/>
              </a:ext>
            </a:extLst>
          </p:cNvPr>
          <p:cNvSpPr txBox="1"/>
          <p:nvPr/>
        </p:nvSpPr>
        <p:spPr>
          <a:xfrm>
            <a:off x="361508" y="5699052"/>
            <a:ext cx="3062175" cy="892552"/>
          </a:xfrm>
          <a:prstGeom prst="rect">
            <a:avLst/>
          </a:prstGeom>
          <a:noFill/>
        </p:spPr>
        <p:txBody>
          <a:bodyPr wrap="square" rtlCol="0">
            <a:spAutoFit/>
          </a:bodyPr>
          <a:lstStyle/>
          <a:p>
            <a:r>
              <a:rPr lang="en-US" sz="2800" dirty="0">
                <a:solidFill>
                  <a:schemeClr val="accent1">
                    <a:lumMod val="50000"/>
                  </a:schemeClr>
                </a:solidFill>
              </a:rPr>
              <a:t>Deming method:</a:t>
            </a:r>
          </a:p>
          <a:p>
            <a:r>
              <a:rPr lang="en-US" sz="2400" dirty="0">
                <a:solidFill>
                  <a:schemeClr val="accent1">
                    <a:lumMod val="50000"/>
                  </a:schemeClr>
                </a:solidFill>
              </a:rPr>
              <a:t>Bottom-up guidance</a:t>
            </a:r>
          </a:p>
        </p:txBody>
      </p:sp>
    </p:spTree>
    <p:extLst>
      <p:ext uri="{BB962C8B-B14F-4D97-AF65-F5344CB8AC3E}">
        <p14:creationId xmlns:p14="http://schemas.microsoft.com/office/powerpoint/2010/main" val="623076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9BA915-6CFD-D378-9B8A-FE9643F3A668}"/>
              </a:ext>
            </a:extLst>
          </p:cNvPr>
          <p:cNvPicPr>
            <a:picLocks noChangeAspect="1"/>
          </p:cNvPicPr>
          <p:nvPr/>
        </p:nvPicPr>
        <p:blipFill>
          <a:blip r:embed="rId3"/>
          <a:stretch>
            <a:fillRect/>
          </a:stretch>
        </p:blipFill>
        <p:spPr>
          <a:xfrm>
            <a:off x="-1385924" y="0"/>
            <a:ext cx="7143261" cy="7143261"/>
          </a:xfrm>
          <a:prstGeom prst="rect">
            <a:avLst/>
          </a:prstGeom>
        </p:spPr>
      </p:pic>
      <p:pic>
        <p:nvPicPr>
          <p:cNvPr id="8" name="Picture 7">
            <a:extLst>
              <a:ext uri="{FF2B5EF4-FFF2-40B4-BE49-F238E27FC236}">
                <a16:creationId xmlns:a16="http://schemas.microsoft.com/office/drawing/2014/main" id="{F136B2BD-B2A1-52C7-0F22-4C58C173169F}"/>
              </a:ext>
            </a:extLst>
          </p:cNvPr>
          <p:cNvPicPr>
            <a:picLocks noChangeAspect="1"/>
          </p:cNvPicPr>
          <p:nvPr/>
        </p:nvPicPr>
        <p:blipFill>
          <a:blip r:embed="rId4"/>
          <a:stretch>
            <a:fillRect/>
          </a:stretch>
        </p:blipFill>
        <p:spPr>
          <a:xfrm>
            <a:off x="5614055" y="-37123"/>
            <a:ext cx="6932246" cy="6932246"/>
          </a:xfrm>
          <a:prstGeom prst="rect">
            <a:avLst/>
          </a:prstGeom>
        </p:spPr>
      </p:pic>
      <p:sp>
        <p:nvSpPr>
          <p:cNvPr id="9" name="TextBox 8">
            <a:extLst>
              <a:ext uri="{FF2B5EF4-FFF2-40B4-BE49-F238E27FC236}">
                <a16:creationId xmlns:a16="http://schemas.microsoft.com/office/drawing/2014/main" id="{8E6E9034-386B-25DF-238E-B9018847D613}"/>
              </a:ext>
            </a:extLst>
          </p:cNvPr>
          <p:cNvSpPr txBox="1"/>
          <p:nvPr/>
        </p:nvSpPr>
        <p:spPr>
          <a:xfrm>
            <a:off x="3708400" y="204503"/>
            <a:ext cx="8483600" cy="1077218"/>
          </a:xfrm>
          <a:prstGeom prst="rect">
            <a:avLst/>
          </a:prstGeom>
          <a:noFill/>
        </p:spPr>
        <p:txBody>
          <a:bodyPr wrap="square" rtlCol="0">
            <a:spAutoFit/>
          </a:bodyPr>
          <a:lstStyle/>
          <a:p>
            <a:r>
              <a:rPr lang="en-US" sz="3200" b="1" dirty="0">
                <a:solidFill>
                  <a:srgbClr val="FFFF00"/>
                </a:solidFill>
              </a:rPr>
              <a:t>Secondary trauma is often used interchangeably with Vicarious trauma</a:t>
            </a:r>
          </a:p>
        </p:txBody>
      </p:sp>
      <p:sp>
        <p:nvSpPr>
          <p:cNvPr id="10" name="TextBox 9">
            <a:extLst>
              <a:ext uri="{FF2B5EF4-FFF2-40B4-BE49-F238E27FC236}">
                <a16:creationId xmlns:a16="http://schemas.microsoft.com/office/drawing/2014/main" id="{EA3DFD18-0FAD-6930-D2EB-81816289EE87}"/>
              </a:ext>
            </a:extLst>
          </p:cNvPr>
          <p:cNvSpPr txBox="1"/>
          <p:nvPr/>
        </p:nvSpPr>
        <p:spPr>
          <a:xfrm>
            <a:off x="186267" y="5576279"/>
            <a:ext cx="12795090" cy="1077218"/>
          </a:xfrm>
          <a:prstGeom prst="rect">
            <a:avLst/>
          </a:prstGeom>
          <a:noFill/>
        </p:spPr>
        <p:txBody>
          <a:bodyPr wrap="square" rtlCol="0">
            <a:spAutoFit/>
          </a:bodyPr>
          <a:lstStyle/>
          <a:p>
            <a:r>
              <a:rPr lang="en-US" sz="3200" b="1" dirty="0">
                <a:solidFill>
                  <a:srgbClr val="FF0000"/>
                </a:solidFill>
              </a:rPr>
              <a:t>Secondary trauma happens 		</a:t>
            </a:r>
            <a:r>
              <a:rPr lang="en-US" sz="3200" b="1" dirty="0">
                <a:solidFill>
                  <a:srgbClr val="FFC000"/>
                </a:solidFill>
              </a:rPr>
              <a:t>Vicarious trauma develops </a:t>
            </a:r>
            <a:r>
              <a:rPr lang="en-US" sz="3200" b="1" dirty="0">
                <a:solidFill>
                  <a:srgbClr val="FFFF00"/>
                </a:solidFill>
              </a:rPr>
              <a:t>			</a:t>
            </a:r>
            <a:r>
              <a:rPr lang="en-US" sz="3200" b="1" dirty="0">
                <a:solidFill>
                  <a:srgbClr val="FF0000"/>
                </a:solidFill>
              </a:rPr>
              <a:t>suddenly. 					</a:t>
            </a:r>
            <a:r>
              <a:rPr lang="en-US" sz="3200" b="1" dirty="0">
                <a:solidFill>
                  <a:srgbClr val="FFD579"/>
                </a:solidFill>
              </a:rPr>
              <a:t>over time</a:t>
            </a:r>
          </a:p>
        </p:txBody>
      </p:sp>
    </p:spTree>
    <p:extLst>
      <p:ext uri="{BB962C8B-B14F-4D97-AF65-F5344CB8AC3E}">
        <p14:creationId xmlns:p14="http://schemas.microsoft.com/office/powerpoint/2010/main" val="2311753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244CF2-AB59-3F2D-CFB7-67FD72732A19}"/>
              </a:ext>
            </a:extLst>
          </p:cNvPr>
          <p:cNvPicPr>
            <a:picLocks noChangeAspect="1"/>
          </p:cNvPicPr>
          <p:nvPr/>
        </p:nvPicPr>
        <p:blipFill>
          <a:blip r:embed="rId2"/>
          <a:stretch>
            <a:fillRect/>
          </a:stretch>
        </p:blipFill>
        <p:spPr>
          <a:xfrm>
            <a:off x="5435065" y="-8545"/>
            <a:ext cx="7526216" cy="7526216"/>
          </a:xfrm>
          <a:prstGeom prst="rect">
            <a:avLst/>
          </a:prstGeom>
        </p:spPr>
      </p:pic>
      <p:pic>
        <p:nvPicPr>
          <p:cNvPr id="5" name="Picture 4">
            <a:extLst>
              <a:ext uri="{FF2B5EF4-FFF2-40B4-BE49-F238E27FC236}">
                <a16:creationId xmlns:a16="http://schemas.microsoft.com/office/drawing/2014/main" id="{9584B1EA-7A47-F623-1930-78AD35083476}"/>
              </a:ext>
            </a:extLst>
          </p:cNvPr>
          <p:cNvPicPr>
            <a:picLocks noChangeAspect="1"/>
          </p:cNvPicPr>
          <p:nvPr/>
        </p:nvPicPr>
        <p:blipFill>
          <a:blip r:embed="rId3"/>
          <a:stretch>
            <a:fillRect/>
          </a:stretch>
        </p:blipFill>
        <p:spPr>
          <a:xfrm>
            <a:off x="-152364" y="2691303"/>
            <a:ext cx="5587429" cy="5587429"/>
          </a:xfrm>
          <a:prstGeom prst="rect">
            <a:avLst/>
          </a:prstGeom>
        </p:spPr>
      </p:pic>
      <p:pic>
        <p:nvPicPr>
          <p:cNvPr id="6" name="Picture 2" descr="video thumbnail">
            <a:extLst>
              <a:ext uri="{FF2B5EF4-FFF2-40B4-BE49-F238E27FC236}">
                <a16:creationId xmlns:a16="http://schemas.microsoft.com/office/drawing/2014/main" id="{2C8E84E0-DB96-23E0-CDA5-00A08E440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4988" y="-8545"/>
            <a:ext cx="7900053" cy="42320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4818BA-30FF-10C0-9952-736F710A798A}"/>
              </a:ext>
            </a:extLst>
          </p:cNvPr>
          <p:cNvSpPr txBox="1"/>
          <p:nvPr/>
        </p:nvSpPr>
        <p:spPr>
          <a:xfrm>
            <a:off x="5943599" y="55360"/>
            <a:ext cx="5811808" cy="1077218"/>
          </a:xfrm>
          <a:prstGeom prst="rect">
            <a:avLst/>
          </a:prstGeom>
          <a:noFill/>
        </p:spPr>
        <p:txBody>
          <a:bodyPr wrap="square" rtlCol="0">
            <a:spAutoFit/>
          </a:bodyPr>
          <a:lstStyle/>
          <a:p>
            <a:r>
              <a:rPr lang="en-US" sz="3200" b="1" dirty="0">
                <a:solidFill>
                  <a:schemeClr val="accent2">
                    <a:lumMod val="20000"/>
                    <a:lumOff val="80000"/>
                  </a:schemeClr>
                </a:solidFill>
              </a:rPr>
              <a:t>ABC’s of Managing Secondary Trauma</a:t>
            </a:r>
          </a:p>
        </p:txBody>
      </p:sp>
      <p:sp>
        <p:nvSpPr>
          <p:cNvPr id="8" name="TextBox 7">
            <a:extLst>
              <a:ext uri="{FF2B5EF4-FFF2-40B4-BE49-F238E27FC236}">
                <a16:creationId xmlns:a16="http://schemas.microsoft.com/office/drawing/2014/main" id="{97C693E2-2A3D-DB6D-FA3D-68A665949028}"/>
              </a:ext>
            </a:extLst>
          </p:cNvPr>
          <p:cNvSpPr txBox="1"/>
          <p:nvPr/>
        </p:nvSpPr>
        <p:spPr>
          <a:xfrm>
            <a:off x="5296458" y="2139911"/>
            <a:ext cx="5811808" cy="3293209"/>
          </a:xfrm>
          <a:prstGeom prst="rect">
            <a:avLst/>
          </a:prstGeom>
          <a:noFill/>
        </p:spPr>
        <p:txBody>
          <a:bodyPr wrap="square" rtlCol="0">
            <a:spAutoFit/>
          </a:bodyPr>
          <a:lstStyle/>
          <a:p>
            <a:r>
              <a:rPr lang="en-US" sz="3600" b="1" dirty="0">
                <a:solidFill>
                  <a:srgbClr val="FFFF00"/>
                </a:solidFill>
              </a:rPr>
              <a:t>   </a:t>
            </a:r>
            <a:r>
              <a:rPr lang="en-US" sz="4400" b="1" dirty="0">
                <a:solidFill>
                  <a:srgbClr val="C00000"/>
                </a:solidFill>
              </a:rPr>
              <a:t>A</a:t>
            </a:r>
            <a:r>
              <a:rPr lang="en-US" sz="4000" b="1" dirty="0">
                <a:solidFill>
                  <a:srgbClr val="C00000"/>
                </a:solidFill>
              </a:rPr>
              <a:t>wareness</a:t>
            </a:r>
          </a:p>
          <a:p>
            <a:r>
              <a:rPr lang="en-US" sz="4000" b="1" dirty="0">
                <a:solidFill>
                  <a:srgbClr val="C00000"/>
                </a:solidFill>
              </a:rPr>
              <a:t>		         </a:t>
            </a:r>
          </a:p>
          <a:p>
            <a:r>
              <a:rPr lang="en-US" sz="4000" b="1" dirty="0">
                <a:solidFill>
                  <a:srgbClr val="C00000"/>
                </a:solidFill>
              </a:rPr>
              <a:t>   </a:t>
            </a:r>
            <a:r>
              <a:rPr lang="en-US" sz="4400" b="1" dirty="0">
                <a:solidFill>
                  <a:srgbClr val="C00000"/>
                </a:solidFill>
              </a:rPr>
              <a:t>B</a:t>
            </a:r>
            <a:r>
              <a:rPr lang="en-US" sz="4000" b="1" dirty="0">
                <a:solidFill>
                  <a:srgbClr val="C00000"/>
                </a:solidFill>
              </a:rPr>
              <a:t>alance</a:t>
            </a:r>
          </a:p>
          <a:p>
            <a:endParaRPr lang="en-US" sz="4000" b="1" dirty="0">
              <a:solidFill>
                <a:srgbClr val="C00000"/>
              </a:solidFill>
            </a:endParaRPr>
          </a:p>
          <a:p>
            <a:r>
              <a:rPr lang="en-US" sz="4000" b="1" dirty="0">
                <a:solidFill>
                  <a:srgbClr val="C00000"/>
                </a:solidFill>
              </a:rPr>
              <a:t>  Connection</a:t>
            </a:r>
          </a:p>
        </p:txBody>
      </p:sp>
    </p:spTree>
    <p:extLst>
      <p:ext uri="{BB962C8B-B14F-4D97-AF65-F5344CB8AC3E}">
        <p14:creationId xmlns:p14="http://schemas.microsoft.com/office/powerpoint/2010/main" val="3664328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ensive woman in front of the window pensive woman in front of the window emotional self awareness stock pictures, royalty-free photos &amp; images">
            <a:extLst>
              <a:ext uri="{FF2B5EF4-FFF2-40B4-BE49-F238E27FC236}">
                <a16:creationId xmlns:a16="http://schemas.microsoft.com/office/drawing/2014/main" id="{ABFBEF77-98C9-2928-ED0E-E43277D629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618720" cy="84124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F9E75CD-F1BD-17C2-5DEE-33CE19700AD6}"/>
              </a:ext>
            </a:extLst>
          </p:cNvPr>
          <p:cNvSpPr txBox="1"/>
          <p:nvPr/>
        </p:nvSpPr>
        <p:spPr>
          <a:xfrm>
            <a:off x="985284" y="4919008"/>
            <a:ext cx="7478232" cy="1938992"/>
          </a:xfrm>
          <a:prstGeom prst="rect">
            <a:avLst/>
          </a:prstGeom>
          <a:noFill/>
        </p:spPr>
        <p:txBody>
          <a:bodyPr wrap="square" rtlCol="0">
            <a:spAutoFit/>
          </a:bodyPr>
          <a:lstStyle/>
          <a:p>
            <a:r>
              <a:rPr lang="en-US" sz="4000" b="1" dirty="0">
                <a:solidFill>
                  <a:srgbClr val="C00000"/>
                </a:solidFill>
              </a:rPr>
              <a:t>Awareness</a:t>
            </a:r>
          </a:p>
          <a:p>
            <a:r>
              <a:rPr lang="en-US" sz="4000" b="1" dirty="0">
                <a:solidFill>
                  <a:srgbClr val="002060"/>
                </a:solidFill>
              </a:rPr>
              <a:t>Identify the signs</a:t>
            </a:r>
          </a:p>
          <a:p>
            <a:r>
              <a:rPr lang="en-US" sz="4000" b="1" dirty="0">
                <a:solidFill>
                  <a:srgbClr val="002060"/>
                </a:solidFill>
              </a:rPr>
              <a:t>Acknowledge the impact</a:t>
            </a:r>
          </a:p>
        </p:txBody>
      </p:sp>
    </p:spTree>
    <p:extLst>
      <p:ext uri="{BB962C8B-B14F-4D97-AF65-F5344CB8AC3E}">
        <p14:creationId xmlns:p14="http://schemas.microsoft.com/office/powerpoint/2010/main" val="1454713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ree People Man photo and picture">
            <a:extLst>
              <a:ext uri="{FF2B5EF4-FFF2-40B4-BE49-F238E27FC236}">
                <a16:creationId xmlns:a16="http://schemas.microsoft.com/office/drawing/2014/main" id="{0F83AFDF-A7CE-AD54-065A-CA04BB78F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532243" cy="83509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951103-98C8-30C8-FD99-9723822DF014}"/>
              </a:ext>
            </a:extLst>
          </p:cNvPr>
          <p:cNvSpPr txBox="1"/>
          <p:nvPr/>
        </p:nvSpPr>
        <p:spPr>
          <a:xfrm>
            <a:off x="850605" y="297712"/>
            <a:ext cx="7892548" cy="3600986"/>
          </a:xfrm>
          <a:prstGeom prst="rect">
            <a:avLst/>
          </a:prstGeom>
          <a:noFill/>
        </p:spPr>
        <p:txBody>
          <a:bodyPr wrap="square" rtlCol="0">
            <a:spAutoFit/>
          </a:bodyPr>
          <a:lstStyle/>
          <a:p>
            <a:r>
              <a:rPr lang="en-US" sz="3600" b="1" u="sng" dirty="0">
                <a:solidFill>
                  <a:schemeClr val="accent2">
                    <a:lumMod val="50000"/>
                  </a:schemeClr>
                </a:solidFill>
                <a:latin typeface="Hadassah Friedlaender" panose="02020603050405020304" pitchFamily="18" charset="-79"/>
                <a:cs typeface="Hadassah Friedlaender" panose="02020603050405020304" pitchFamily="18" charset="-79"/>
              </a:rPr>
              <a:t>Balance</a:t>
            </a:r>
          </a:p>
          <a:p>
            <a:r>
              <a:rPr lang="en-US" sz="3200" b="1" dirty="0">
                <a:solidFill>
                  <a:schemeClr val="accent2">
                    <a:lumMod val="50000"/>
                  </a:schemeClr>
                </a:solidFill>
              </a:rPr>
              <a:t>Exercise </a:t>
            </a:r>
          </a:p>
          <a:p>
            <a:r>
              <a:rPr lang="en-US" sz="3200" b="1" dirty="0">
                <a:solidFill>
                  <a:schemeClr val="accent2">
                    <a:lumMod val="50000"/>
                  </a:schemeClr>
                </a:solidFill>
              </a:rPr>
              <a:t>Healthy work-life balance</a:t>
            </a:r>
          </a:p>
          <a:p>
            <a:r>
              <a:rPr lang="en-US" sz="3200" b="1" dirty="0">
                <a:solidFill>
                  <a:schemeClr val="accent2">
                    <a:lumMod val="50000"/>
                  </a:schemeClr>
                </a:solidFill>
              </a:rPr>
              <a:t>Mindfulness &amp; relaxation </a:t>
            </a:r>
          </a:p>
          <a:p>
            <a:r>
              <a:rPr lang="en-US" sz="3200" b="1" dirty="0">
                <a:solidFill>
                  <a:schemeClr val="accent2">
                    <a:lumMod val="50000"/>
                  </a:schemeClr>
                </a:solidFill>
              </a:rPr>
              <a:t>	techniques</a:t>
            </a:r>
            <a:r>
              <a:rPr lang="en-US" sz="3200" dirty="0">
                <a:solidFill>
                  <a:schemeClr val="accent2">
                    <a:lumMod val="50000"/>
                  </a:schemeClr>
                </a:solidFill>
              </a:rPr>
              <a:t> </a:t>
            </a:r>
          </a:p>
          <a:p>
            <a:r>
              <a:rPr lang="en-US" sz="3200" b="1" dirty="0">
                <a:solidFill>
                  <a:schemeClr val="accent2">
                    <a:lumMod val="50000"/>
                  </a:schemeClr>
                </a:solidFill>
              </a:rPr>
              <a:t>Creative expression</a:t>
            </a:r>
          </a:p>
          <a:p>
            <a:r>
              <a:rPr lang="en-US" sz="3200" b="1" dirty="0">
                <a:solidFill>
                  <a:schemeClr val="accent2">
                    <a:lumMod val="50000"/>
                  </a:schemeClr>
                </a:solidFill>
              </a:rPr>
              <a:t>Social support</a:t>
            </a:r>
            <a:endParaRPr lang="en-US" sz="3200" dirty="0">
              <a:solidFill>
                <a:schemeClr val="accent2">
                  <a:lumMod val="50000"/>
                </a:schemeClr>
              </a:solidFill>
            </a:endParaRPr>
          </a:p>
        </p:txBody>
      </p:sp>
    </p:spTree>
    <p:extLst>
      <p:ext uri="{BB962C8B-B14F-4D97-AF65-F5344CB8AC3E}">
        <p14:creationId xmlns:p14="http://schemas.microsoft.com/office/powerpoint/2010/main" val="4220616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xercise Photos, Download The BEST Free Exercise Stock ...">
            <a:extLst>
              <a:ext uri="{FF2B5EF4-FFF2-40B4-BE49-F238E27FC236}">
                <a16:creationId xmlns:a16="http://schemas.microsoft.com/office/drawing/2014/main" id="{5B4784BA-DCCF-E58B-3F95-73ED21761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39" r="1" b="1"/>
          <a:stretch>
            <a:fillRect/>
          </a:stretch>
        </p:blipFill>
        <p:spPr bwMode="auto">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A dynamic duo, a male and female padel team, engage in a spirited game of tennis, showcasing agility, teamwork, and skill.">
            <a:extLst>
              <a:ext uri="{FF2B5EF4-FFF2-40B4-BE49-F238E27FC236}">
                <a16:creationId xmlns:a16="http://schemas.microsoft.com/office/drawing/2014/main" id="{45C58D80-8F14-D0B1-48A4-D291F047E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313"/>
          <a:stretch>
            <a:fillRect/>
          </a:stretch>
        </p:blipFill>
        <p:spPr bwMode="auto">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a:noFill/>
          <a:extLst>
            <a:ext uri="{909E8E84-426E-40DD-AFC4-6F175D3DCCD1}">
              <a14:hiddenFill xmlns:a14="http://schemas.microsoft.com/office/drawing/2010/main">
                <a:solidFill>
                  <a:srgbClr val="FFFFFF"/>
                </a:solidFill>
              </a14:hiddenFill>
            </a:ext>
          </a:extLst>
        </p:spPr>
      </p:pic>
      <p:grpSp>
        <p:nvGrpSpPr>
          <p:cNvPr id="1035" name="Group 1034">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036" name="Freeform: Shape 1035">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7" name="Freeform: Shape 1036">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extBox 1">
            <a:extLst>
              <a:ext uri="{FF2B5EF4-FFF2-40B4-BE49-F238E27FC236}">
                <a16:creationId xmlns:a16="http://schemas.microsoft.com/office/drawing/2014/main" id="{20B3E4D7-6535-08E6-FCB7-70537C48D2C9}"/>
              </a:ext>
            </a:extLst>
          </p:cNvPr>
          <p:cNvSpPr txBox="1"/>
          <p:nvPr/>
        </p:nvSpPr>
        <p:spPr>
          <a:xfrm>
            <a:off x="1001855" y="4284787"/>
            <a:ext cx="10566368" cy="1825919"/>
          </a:xfrm>
          <a:prstGeom prst="rect">
            <a:avLst/>
          </a:prstGeom>
        </p:spPr>
        <p:txBody>
          <a:bodyPr vert="horz" lIns="91440" tIns="45720" rIns="91440" bIns="45720" rtlCol="0">
            <a:noAutofit/>
          </a:bodyPr>
          <a:lstStyle/>
          <a:p>
            <a:pPr>
              <a:lnSpc>
                <a:spcPct val="90000"/>
              </a:lnSpc>
              <a:spcAft>
                <a:spcPts val="600"/>
              </a:spcAft>
            </a:pPr>
            <a:r>
              <a:rPr lang="en-US" sz="3200" dirty="0">
                <a:solidFill>
                  <a:srgbClr val="00FB92"/>
                </a:solidFill>
              </a:rPr>
              <a:t>There are 3 ways to reduce the symptoms of depression:</a:t>
            </a:r>
          </a:p>
          <a:p>
            <a:pPr marL="457200" indent="-457200">
              <a:lnSpc>
                <a:spcPct val="90000"/>
              </a:lnSpc>
              <a:spcAft>
                <a:spcPts val="600"/>
              </a:spcAft>
              <a:buAutoNum type="arabicPeriod"/>
            </a:pPr>
            <a:r>
              <a:rPr lang="en-US" sz="3200" dirty="0">
                <a:solidFill>
                  <a:srgbClr val="00FB92"/>
                </a:solidFill>
              </a:rPr>
              <a:t>Exercise </a:t>
            </a:r>
            <a:r>
              <a:rPr lang="en-US" sz="3200" dirty="0">
                <a:solidFill>
                  <a:srgbClr val="00FDFF"/>
                </a:solidFill>
              </a:rPr>
              <a:t>= reduces symptoms of most forms of mental illness (excluding anorexia</a:t>
            </a:r>
            <a:r>
              <a:rPr lang="en-US" sz="3200" dirty="0">
                <a:solidFill>
                  <a:srgbClr val="00FB92"/>
                </a:solidFill>
              </a:rPr>
              <a:t>)</a:t>
            </a:r>
          </a:p>
          <a:p>
            <a:pPr marL="457200" indent="-457200">
              <a:lnSpc>
                <a:spcPct val="90000"/>
              </a:lnSpc>
              <a:spcAft>
                <a:spcPts val="600"/>
              </a:spcAft>
              <a:buAutoNum type="arabicPeriod"/>
            </a:pPr>
            <a:r>
              <a:rPr lang="en-US" sz="3200" dirty="0">
                <a:solidFill>
                  <a:srgbClr val="00FB92"/>
                </a:solidFill>
              </a:rPr>
              <a:t>Therapy</a:t>
            </a:r>
          </a:p>
          <a:p>
            <a:pPr marL="457200" indent="-457200">
              <a:lnSpc>
                <a:spcPct val="90000"/>
              </a:lnSpc>
              <a:spcAft>
                <a:spcPts val="600"/>
              </a:spcAft>
              <a:buAutoNum type="arabicPeriod"/>
            </a:pPr>
            <a:r>
              <a:rPr lang="en-US" sz="3200" dirty="0">
                <a:solidFill>
                  <a:srgbClr val="00FB92"/>
                </a:solidFill>
              </a:rPr>
              <a:t>Medication</a:t>
            </a:r>
          </a:p>
        </p:txBody>
      </p:sp>
    </p:spTree>
    <p:extLst>
      <p:ext uri="{BB962C8B-B14F-4D97-AF65-F5344CB8AC3E}">
        <p14:creationId xmlns:p14="http://schemas.microsoft.com/office/powerpoint/2010/main" val="588334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Young businesswoman and her team brainstorming with sticky notes">
            <a:extLst>
              <a:ext uri="{FF2B5EF4-FFF2-40B4-BE49-F238E27FC236}">
                <a16:creationId xmlns:a16="http://schemas.microsoft.com/office/drawing/2014/main" id="{8ED37579-7544-107E-7490-3174F05F9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775"/>
            <a:ext cx="15201900" cy="10134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eam Concept">
            <a:extLst>
              <a:ext uri="{FF2B5EF4-FFF2-40B4-BE49-F238E27FC236}">
                <a16:creationId xmlns:a16="http://schemas.microsoft.com/office/drawing/2014/main" id="{E9D0C159-B955-1F6A-1938-FFBA36864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95607"/>
            <a:ext cx="4775200" cy="26517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F60DE24-1257-08E3-7DF9-F3DCEDB0AC9E}"/>
              </a:ext>
            </a:extLst>
          </p:cNvPr>
          <p:cNvSpPr txBox="1"/>
          <p:nvPr/>
        </p:nvSpPr>
        <p:spPr>
          <a:xfrm>
            <a:off x="5285562" y="308360"/>
            <a:ext cx="6082611" cy="584775"/>
          </a:xfrm>
          <a:prstGeom prst="rect">
            <a:avLst/>
          </a:prstGeom>
          <a:noFill/>
        </p:spPr>
        <p:txBody>
          <a:bodyPr wrap="square" rtlCol="0">
            <a:spAutoFit/>
          </a:bodyPr>
          <a:lstStyle/>
          <a:p>
            <a:r>
              <a:rPr lang="en-US" sz="3200" b="1" dirty="0">
                <a:solidFill>
                  <a:srgbClr val="942093"/>
                </a:solidFill>
              </a:rPr>
              <a:t>Connection: Ask, listen &amp; share</a:t>
            </a:r>
          </a:p>
        </p:txBody>
      </p:sp>
      <p:sp>
        <p:nvSpPr>
          <p:cNvPr id="4" name="TextBox 3">
            <a:extLst>
              <a:ext uri="{FF2B5EF4-FFF2-40B4-BE49-F238E27FC236}">
                <a16:creationId xmlns:a16="http://schemas.microsoft.com/office/drawing/2014/main" id="{5270563B-F1AC-545E-2366-779F312B2256}"/>
              </a:ext>
            </a:extLst>
          </p:cNvPr>
          <p:cNvSpPr txBox="1"/>
          <p:nvPr/>
        </p:nvSpPr>
        <p:spPr>
          <a:xfrm>
            <a:off x="7416802" y="5288340"/>
            <a:ext cx="3168502" cy="1569660"/>
          </a:xfrm>
          <a:prstGeom prst="rect">
            <a:avLst/>
          </a:prstGeom>
          <a:noFill/>
        </p:spPr>
        <p:txBody>
          <a:bodyPr wrap="square" rtlCol="0">
            <a:spAutoFit/>
          </a:bodyPr>
          <a:lstStyle/>
          <a:p>
            <a:r>
              <a:rPr lang="en-US" sz="2400" dirty="0">
                <a:solidFill>
                  <a:srgbClr val="00FDFF"/>
                </a:solidFill>
              </a:rPr>
              <a:t>A sense of belonging is what people desire most, but few create it. You need to…</a:t>
            </a:r>
          </a:p>
        </p:txBody>
      </p:sp>
    </p:spTree>
    <p:extLst>
      <p:ext uri="{BB962C8B-B14F-4D97-AF65-F5344CB8AC3E}">
        <p14:creationId xmlns:p14="http://schemas.microsoft.com/office/powerpoint/2010/main" val="3219404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peaking into a microphone&#10;&#10;AI-generated content may be incorrect.">
            <a:extLst>
              <a:ext uri="{FF2B5EF4-FFF2-40B4-BE49-F238E27FC236}">
                <a16:creationId xmlns:a16="http://schemas.microsoft.com/office/drawing/2014/main" id="{33F877FD-F7C3-BD97-C73F-F26C1FA390DE}"/>
              </a:ext>
            </a:extLst>
          </p:cNvPr>
          <p:cNvPicPr>
            <a:picLocks noChangeAspect="1"/>
          </p:cNvPicPr>
          <p:nvPr/>
        </p:nvPicPr>
        <p:blipFill>
          <a:blip r:embed="rId2"/>
          <a:stretch>
            <a:fillRect/>
          </a:stretch>
        </p:blipFill>
        <p:spPr>
          <a:xfrm>
            <a:off x="0" y="1031240"/>
            <a:ext cx="8740140" cy="5826760"/>
          </a:xfrm>
          <a:prstGeom prst="rect">
            <a:avLst/>
          </a:prstGeom>
        </p:spPr>
      </p:pic>
      <p:sp>
        <p:nvSpPr>
          <p:cNvPr id="4" name="TextBox 3">
            <a:extLst>
              <a:ext uri="{FF2B5EF4-FFF2-40B4-BE49-F238E27FC236}">
                <a16:creationId xmlns:a16="http://schemas.microsoft.com/office/drawing/2014/main" id="{1393FF5A-9215-7E4A-9956-22949D17DA6E}"/>
              </a:ext>
            </a:extLst>
          </p:cNvPr>
          <p:cNvSpPr txBox="1"/>
          <p:nvPr/>
        </p:nvSpPr>
        <p:spPr>
          <a:xfrm>
            <a:off x="2849527" y="-170121"/>
            <a:ext cx="8973879" cy="1015663"/>
          </a:xfrm>
          <a:prstGeom prst="rect">
            <a:avLst/>
          </a:prstGeom>
          <a:noFill/>
        </p:spPr>
        <p:txBody>
          <a:bodyPr wrap="square" rtlCol="0">
            <a:spAutoFit/>
          </a:bodyPr>
          <a:lstStyle/>
          <a:p>
            <a:endParaRPr lang="en-US" sz="2800" dirty="0"/>
          </a:p>
          <a:p>
            <a:r>
              <a:rPr lang="en-US" sz="2800" dirty="0">
                <a:latin typeface="Apple Chancery" panose="03020702040506060504" pitchFamily="66" charset="-79"/>
                <a:cs typeface="Apple Chancery" panose="03020702040506060504" pitchFamily="66" charset="-79"/>
              </a:rPr>
              <a:t>Website</a:t>
            </a:r>
            <a:r>
              <a:rPr lang="en-US" sz="2800" dirty="0"/>
              <a:t>: </a:t>
            </a:r>
            <a:r>
              <a:rPr lang="en-US" sz="3200" b="1" dirty="0" err="1">
                <a:solidFill>
                  <a:srgbClr val="7030A0"/>
                </a:solidFill>
                <a:latin typeface="Calibri" panose="020F0502020204030204" pitchFamily="34" charset="0"/>
                <a:cs typeface="Calibri" panose="020F0502020204030204" pitchFamily="34" charset="0"/>
              </a:rPr>
              <a:t>Frankweberauthor.com</a:t>
            </a:r>
            <a:endParaRPr lang="en-US" sz="3200" b="1" dirty="0">
              <a:solidFill>
                <a:srgbClr val="7030A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6755951-896B-F035-D3F4-EF8B4F50D4FE}"/>
              </a:ext>
            </a:extLst>
          </p:cNvPr>
          <p:cNvSpPr txBox="1"/>
          <p:nvPr/>
        </p:nvSpPr>
        <p:spPr>
          <a:xfrm>
            <a:off x="8761582" y="2115760"/>
            <a:ext cx="3451860" cy="4124206"/>
          </a:xfrm>
          <a:prstGeom prst="rect">
            <a:avLst/>
          </a:prstGeom>
          <a:noFill/>
        </p:spPr>
        <p:txBody>
          <a:bodyPr wrap="square" rtlCol="0">
            <a:spAutoFit/>
          </a:bodyPr>
          <a:lstStyle/>
          <a:p>
            <a:r>
              <a:rPr lang="en-US" sz="2800" dirty="0"/>
              <a:t>Frank Weber, </a:t>
            </a:r>
            <a:r>
              <a:rPr lang="en-US" sz="2000" dirty="0"/>
              <a:t>M.S./L.P.</a:t>
            </a:r>
          </a:p>
          <a:p>
            <a:endParaRPr lang="en-US" sz="2000" dirty="0"/>
          </a:p>
          <a:p>
            <a:r>
              <a:rPr lang="en-US" sz="2800" dirty="0"/>
              <a:t>Clinical Director </a:t>
            </a:r>
            <a:r>
              <a:rPr lang="en-US" sz="2000" dirty="0"/>
              <a:t>of </a:t>
            </a:r>
          </a:p>
          <a:p>
            <a:r>
              <a:rPr lang="en-US" sz="2800" dirty="0">
                <a:solidFill>
                  <a:schemeClr val="accent6">
                    <a:lumMod val="50000"/>
                  </a:schemeClr>
                </a:solidFill>
              </a:rPr>
              <a:t>CORE Professional Services PA</a:t>
            </a:r>
          </a:p>
          <a:p>
            <a:endParaRPr lang="en-US" dirty="0"/>
          </a:p>
          <a:p>
            <a:r>
              <a:rPr lang="en-US" sz="2400" dirty="0"/>
              <a:t>Email: </a:t>
            </a:r>
            <a:r>
              <a:rPr lang="en-US" sz="2000" dirty="0">
                <a:hlinkClick r:id="rId3"/>
              </a:rPr>
              <a:t>Frankw@coretreatment.com</a:t>
            </a:r>
            <a:endParaRPr lang="en-US" sz="2000" dirty="0"/>
          </a:p>
          <a:p>
            <a:endParaRPr lang="en-US" sz="2400" dirty="0"/>
          </a:p>
          <a:p>
            <a:r>
              <a:rPr lang="en-US" sz="2000" dirty="0"/>
              <a:t>Phone</a:t>
            </a:r>
          </a:p>
          <a:p>
            <a:r>
              <a:rPr lang="en-US" sz="2400" dirty="0"/>
              <a:t>(320) 202-1400</a:t>
            </a:r>
          </a:p>
        </p:txBody>
      </p:sp>
    </p:spTree>
    <p:extLst>
      <p:ext uri="{BB962C8B-B14F-4D97-AF65-F5344CB8AC3E}">
        <p14:creationId xmlns:p14="http://schemas.microsoft.com/office/powerpoint/2010/main" val="2935880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4FF30A-89E8-6BF4-18FE-B30C808673E7}"/>
              </a:ext>
            </a:extLst>
          </p:cNvPr>
          <p:cNvPicPr>
            <a:picLocks noChangeAspect="1"/>
          </p:cNvPicPr>
          <p:nvPr/>
        </p:nvPicPr>
        <p:blipFill>
          <a:blip r:embed="rId2"/>
          <a:stretch>
            <a:fillRect/>
          </a:stretch>
        </p:blipFill>
        <p:spPr>
          <a:xfrm>
            <a:off x="3083779" y="2412193"/>
            <a:ext cx="4719758" cy="4719758"/>
          </a:xfrm>
          <a:prstGeom prst="rect">
            <a:avLst/>
          </a:prstGeom>
        </p:spPr>
      </p:pic>
      <p:sp>
        <p:nvSpPr>
          <p:cNvPr id="8" name="AutoShape 8" descr="Image of ">
            <a:extLst>
              <a:ext uri="{FF2B5EF4-FFF2-40B4-BE49-F238E27FC236}">
                <a16:creationId xmlns:a16="http://schemas.microsoft.com/office/drawing/2014/main" id="{DB88292E-EE0B-3FC8-6293-0A7E40AA580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47FEC8C3-CAE3-915A-0678-9D86C3E2E8BA}"/>
              </a:ext>
            </a:extLst>
          </p:cNvPr>
          <p:cNvPicPr>
            <a:picLocks noChangeAspect="1"/>
          </p:cNvPicPr>
          <p:nvPr/>
        </p:nvPicPr>
        <p:blipFill>
          <a:blip r:embed="rId3"/>
          <a:stretch>
            <a:fillRect/>
          </a:stretch>
        </p:blipFill>
        <p:spPr>
          <a:xfrm>
            <a:off x="7696202" y="2362202"/>
            <a:ext cx="4495798" cy="4495798"/>
          </a:xfrm>
          <a:prstGeom prst="rect">
            <a:avLst/>
          </a:prstGeom>
        </p:spPr>
      </p:pic>
      <p:sp>
        <p:nvSpPr>
          <p:cNvPr id="11" name="TextBox 10">
            <a:extLst>
              <a:ext uri="{FF2B5EF4-FFF2-40B4-BE49-F238E27FC236}">
                <a16:creationId xmlns:a16="http://schemas.microsoft.com/office/drawing/2014/main" id="{87E86327-DD14-5483-8C1B-BC8E94FA0889}"/>
              </a:ext>
            </a:extLst>
          </p:cNvPr>
          <p:cNvSpPr txBox="1"/>
          <p:nvPr/>
        </p:nvSpPr>
        <p:spPr>
          <a:xfrm>
            <a:off x="4301067" y="265470"/>
            <a:ext cx="7674623" cy="2000548"/>
          </a:xfrm>
          <a:prstGeom prst="rect">
            <a:avLst/>
          </a:prstGeom>
          <a:noFill/>
        </p:spPr>
        <p:txBody>
          <a:bodyPr wrap="square" rtlCol="0">
            <a:spAutoFit/>
          </a:bodyPr>
          <a:lstStyle/>
          <a:p>
            <a:pPr lvl="0"/>
            <a:r>
              <a:rPr lang="en-US" sz="2800" b="1" dirty="0"/>
              <a:t>Who is vulnerable </a:t>
            </a:r>
            <a:r>
              <a:rPr lang="en-US" sz="2400" b="1" dirty="0"/>
              <a:t>to secondary trauma? </a:t>
            </a:r>
            <a:r>
              <a:rPr lang="en-US" sz="2400" dirty="0"/>
              <a:t>Those who</a:t>
            </a:r>
          </a:p>
          <a:p>
            <a:r>
              <a:rPr lang="en-US" sz="2400" b="1" dirty="0">
                <a:solidFill>
                  <a:schemeClr val="tx2">
                    <a:lumMod val="75000"/>
                    <a:lumOff val="25000"/>
                  </a:schemeClr>
                </a:solidFill>
              </a:rPr>
              <a:t>Listen to traumatic stories</a:t>
            </a:r>
          </a:p>
          <a:p>
            <a:r>
              <a:rPr lang="en-US" sz="2400" b="1" dirty="0">
                <a:solidFill>
                  <a:schemeClr val="tx2">
                    <a:lumMod val="75000"/>
                    <a:lumOff val="25000"/>
                  </a:schemeClr>
                </a:solidFill>
              </a:rPr>
              <a:t>Review case files or evidence</a:t>
            </a:r>
            <a:r>
              <a:rPr lang="en-US" sz="2400" dirty="0">
                <a:solidFill>
                  <a:schemeClr val="tx2">
                    <a:lumMod val="75000"/>
                    <a:lumOff val="25000"/>
                  </a:schemeClr>
                </a:solidFill>
              </a:rPr>
              <a:t> </a:t>
            </a:r>
          </a:p>
          <a:p>
            <a:pPr lvl="0"/>
            <a:r>
              <a:rPr lang="en-US" sz="2400" b="1" dirty="0">
                <a:solidFill>
                  <a:schemeClr val="tx2">
                    <a:lumMod val="75000"/>
                    <a:lumOff val="25000"/>
                  </a:schemeClr>
                </a:solidFill>
              </a:rPr>
              <a:t>Respond to traumatic events</a:t>
            </a:r>
            <a:r>
              <a:rPr lang="en-US" sz="2400" dirty="0">
                <a:solidFill>
                  <a:schemeClr val="tx2">
                    <a:lumMod val="75000"/>
                    <a:lumOff val="25000"/>
                  </a:schemeClr>
                </a:solidFill>
              </a:rPr>
              <a:t> </a:t>
            </a:r>
          </a:p>
          <a:p>
            <a:pPr lvl="0"/>
            <a:r>
              <a:rPr lang="en-US" sz="2400" b="1" dirty="0">
                <a:solidFill>
                  <a:schemeClr val="tx2">
                    <a:lumMod val="75000"/>
                    <a:lumOff val="25000"/>
                  </a:schemeClr>
                </a:solidFill>
              </a:rPr>
              <a:t>Provide care to trauma survivors</a:t>
            </a:r>
            <a:r>
              <a:rPr lang="en-US" sz="2400" dirty="0">
                <a:solidFill>
                  <a:schemeClr val="tx2">
                    <a:lumMod val="75000"/>
                    <a:lumOff val="25000"/>
                  </a:schemeClr>
                </a:solidFill>
              </a:rPr>
              <a:t> </a:t>
            </a:r>
          </a:p>
        </p:txBody>
      </p:sp>
      <p:pic>
        <p:nvPicPr>
          <p:cNvPr id="12" name="Picture 11">
            <a:extLst>
              <a:ext uri="{FF2B5EF4-FFF2-40B4-BE49-F238E27FC236}">
                <a16:creationId xmlns:a16="http://schemas.microsoft.com/office/drawing/2014/main" id="{D51D0654-0C29-B5F1-34A1-3FA916EB928A}"/>
              </a:ext>
            </a:extLst>
          </p:cNvPr>
          <p:cNvPicPr>
            <a:picLocks noChangeAspect="1"/>
          </p:cNvPicPr>
          <p:nvPr/>
        </p:nvPicPr>
        <p:blipFill>
          <a:blip r:embed="rId4"/>
          <a:stretch>
            <a:fillRect/>
          </a:stretch>
        </p:blipFill>
        <p:spPr>
          <a:xfrm>
            <a:off x="0" y="3140827"/>
            <a:ext cx="3991124" cy="3991124"/>
          </a:xfrm>
          <a:prstGeom prst="rect">
            <a:avLst/>
          </a:prstGeom>
        </p:spPr>
      </p:pic>
      <p:pic>
        <p:nvPicPr>
          <p:cNvPr id="13" name="Picture 12">
            <a:extLst>
              <a:ext uri="{FF2B5EF4-FFF2-40B4-BE49-F238E27FC236}">
                <a16:creationId xmlns:a16="http://schemas.microsoft.com/office/drawing/2014/main" id="{C9AC7711-141D-59E3-7908-A56E415CC5A1}"/>
              </a:ext>
            </a:extLst>
          </p:cNvPr>
          <p:cNvPicPr>
            <a:picLocks noChangeAspect="1"/>
          </p:cNvPicPr>
          <p:nvPr/>
        </p:nvPicPr>
        <p:blipFill>
          <a:blip r:embed="rId5"/>
          <a:stretch>
            <a:fillRect/>
          </a:stretch>
        </p:blipFill>
        <p:spPr>
          <a:xfrm>
            <a:off x="0" y="-280220"/>
            <a:ext cx="3982065" cy="3982065"/>
          </a:xfrm>
          <a:prstGeom prst="rect">
            <a:avLst/>
          </a:prstGeom>
        </p:spPr>
      </p:pic>
    </p:spTree>
    <p:extLst>
      <p:ext uri="{BB962C8B-B14F-4D97-AF65-F5344CB8AC3E}">
        <p14:creationId xmlns:p14="http://schemas.microsoft.com/office/powerpoint/2010/main" val="3102062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What Causes Organizational Stress And How Can It Be Combated">
            <a:extLst>
              <a:ext uri="{FF2B5EF4-FFF2-40B4-BE49-F238E27FC236}">
                <a16:creationId xmlns:a16="http://schemas.microsoft.com/office/drawing/2014/main" id="{18CDBB03-D7A7-1642-9B05-B83A86B51352}"/>
              </a:ext>
            </a:extLst>
          </p:cNvPr>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l="26644" r="22394"/>
          <a:stretch>
            <a:fillRect/>
          </a:stretch>
        </p:blipFill>
        <p:spPr bwMode="auto">
          <a:xfrm>
            <a:off x="92012" y="175336"/>
            <a:ext cx="5915025" cy="64997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3D4484F-6DE6-02B3-42ED-36759D8F7AAB}"/>
              </a:ext>
            </a:extLst>
          </p:cNvPr>
          <p:cNvPicPr>
            <a:picLocks noChangeAspect="1"/>
          </p:cNvPicPr>
          <p:nvPr/>
        </p:nvPicPr>
        <p:blipFill>
          <a:blip r:embed="rId3">
            <a:alphaModFix amt="60000"/>
          </a:blip>
          <a:srcRect l="2129" r="6865" b="-3"/>
          <a:stretch>
            <a:fillRect/>
          </a:stretch>
        </p:blipFill>
        <p:spPr>
          <a:xfrm>
            <a:off x="6184963" y="175336"/>
            <a:ext cx="5915025" cy="6499784"/>
          </a:xfrm>
          <a:prstGeom prst="rect">
            <a:avLst/>
          </a:prstGeom>
        </p:spPr>
      </p:pic>
      <p:sp>
        <p:nvSpPr>
          <p:cNvPr id="3" name="TextBox 2">
            <a:extLst>
              <a:ext uri="{FF2B5EF4-FFF2-40B4-BE49-F238E27FC236}">
                <a16:creationId xmlns:a16="http://schemas.microsoft.com/office/drawing/2014/main" id="{28CD8542-1060-3CBD-1516-8E06726F0621}"/>
              </a:ext>
            </a:extLst>
          </p:cNvPr>
          <p:cNvSpPr txBox="1"/>
          <p:nvPr/>
        </p:nvSpPr>
        <p:spPr>
          <a:xfrm>
            <a:off x="880533" y="4673600"/>
            <a:ext cx="10476469" cy="2367280"/>
          </a:xfrm>
          <a:prstGeom prst="rect">
            <a:avLst/>
          </a:prstGeom>
        </p:spPr>
        <p:txBody>
          <a:bodyPr vert="horz" lIns="91440" tIns="45720" rIns="91440" bIns="45720" rtlCol="0">
            <a:normAutofit/>
          </a:bodyPr>
          <a:lstStyle/>
          <a:p>
            <a:pPr marL="342900" marR="0" lvl="0" indent="-228600">
              <a:lnSpc>
                <a:spcPct val="90000"/>
              </a:lnSpc>
              <a:spcAft>
                <a:spcPts val="800"/>
              </a:spcAft>
              <a:buSzPts val="1000"/>
              <a:buFont typeface="Arial" panose="020B0604020202020204" pitchFamily="34" charset="0"/>
              <a:buChar char="•"/>
              <a:tabLst>
                <a:tab pos="457200" algn="l"/>
              </a:tabLst>
            </a:pPr>
            <a:r>
              <a:rPr lang="en-US" sz="2800" b="1" dirty="0">
                <a:solidFill>
                  <a:srgbClr val="FFFFFF"/>
                </a:solidFill>
                <a:effectLst/>
              </a:rPr>
              <a:t>High caseloads</a:t>
            </a:r>
            <a:endParaRPr lang="en-US" sz="2800" dirty="0">
              <a:solidFill>
                <a:srgbClr val="FFFFFF"/>
              </a:solidFill>
              <a:effectLst/>
            </a:endParaRPr>
          </a:p>
          <a:p>
            <a:pPr marL="342900" marR="0" lvl="0" indent="-228600">
              <a:lnSpc>
                <a:spcPct val="90000"/>
              </a:lnSpc>
              <a:spcAft>
                <a:spcPts val="800"/>
              </a:spcAft>
              <a:buSzPts val="1000"/>
              <a:buFont typeface="Arial" panose="020B0604020202020204" pitchFamily="34" charset="0"/>
              <a:buChar char="•"/>
              <a:tabLst>
                <a:tab pos="457200" algn="l"/>
              </a:tabLst>
            </a:pPr>
            <a:r>
              <a:rPr lang="en-US" sz="2800" b="1" dirty="0">
                <a:solidFill>
                  <a:srgbClr val="FFFFFF"/>
                </a:solidFill>
                <a:effectLst/>
              </a:rPr>
              <a:t>Lack of support </a:t>
            </a:r>
            <a:r>
              <a:rPr lang="en-US" sz="2800" b="1" dirty="0">
                <a:solidFill>
                  <a:srgbClr val="FFFFFF"/>
                </a:solidFill>
              </a:rPr>
              <a:t>&amp;</a:t>
            </a:r>
            <a:r>
              <a:rPr lang="en-US" sz="2800" b="1" dirty="0">
                <a:solidFill>
                  <a:srgbClr val="FFFFFF"/>
                </a:solidFill>
                <a:effectLst/>
              </a:rPr>
              <a:t> supervision</a:t>
            </a:r>
            <a:r>
              <a:rPr lang="en-US" sz="2800" dirty="0">
                <a:solidFill>
                  <a:srgbClr val="FFFFFF"/>
                </a:solidFill>
                <a:effectLst/>
              </a:rPr>
              <a:t> </a:t>
            </a:r>
          </a:p>
          <a:p>
            <a:pPr marL="342900" marR="0" lvl="0" indent="-228600">
              <a:lnSpc>
                <a:spcPct val="90000"/>
              </a:lnSpc>
              <a:spcAft>
                <a:spcPts val="800"/>
              </a:spcAft>
              <a:buSzPts val="1000"/>
              <a:buFont typeface="Arial" panose="020B0604020202020204" pitchFamily="34" charset="0"/>
              <a:buChar char="•"/>
              <a:tabLst>
                <a:tab pos="457200" algn="l"/>
              </a:tabLst>
            </a:pPr>
            <a:r>
              <a:rPr lang="en-US" sz="2800" b="1" dirty="0">
                <a:solidFill>
                  <a:srgbClr val="FFFFFF"/>
                </a:solidFill>
                <a:effectLst/>
              </a:rPr>
              <a:t>Organizational stress</a:t>
            </a:r>
            <a:r>
              <a:rPr lang="en-US" sz="2800" dirty="0">
                <a:solidFill>
                  <a:srgbClr val="FFFFFF"/>
                </a:solidFill>
                <a:effectLst/>
              </a:rPr>
              <a:t> </a:t>
            </a:r>
          </a:p>
          <a:p>
            <a:pPr marL="342900" marR="0" lvl="0" indent="-228600">
              <a:lnSpc>
                <a:spcPct val="90000"/>
              </a:lnSpc>
              <a:spcAft>
                <a:spcPts val="800"/>
              </a:spcAft>
              <a:buSzPts val="1000"/>
              <a:buFont typeface="Arial" panose="020B0604020202020204" pitchFamily="34" charset="0"/>
              <a:buChar char="•"/>
              <a:tabLst>
                <a:tab pos="457200" algn="l"/>
              </a:tabLst>
            </a:pPr>
            <a:r>
              <a:rPr lang="en-US" sz="2800" b="1" dirty="0">
                <a:solidFill>
                  <a:srgbClr val="FFFFFF"/>
                </a:solidFill>
                <a:effectLst/>
              </a:rPr>
              <a:t>Absence of self-care initiatives</a:t>
            </a:r>
            <a:r>
              <a:rPr lang="en-US" sz="2800" dirty="0">
                <a:solidFill>
                  <a:srgbClr val="FFFFFF"/>
                </a:solidFill>
                <a:effectLst/>
              </a:rPr>
              <a:t> </a:t>
            </a:r>
            <a:endParaRPr lang="en-US" sz="2800" dirty="0">
              <a:solidFill>
                <a:srgbClr val="FFFFFF"/>
              </a:solidFill>
            </a:endParaRPr>
          </a:p>
        </p:txBody>
      </p:sp>
      <p:sp>
        <p:nvSpPr>
          <p:cNvPr id="2" name="TextBox 1">
            <a:extLst>
              <a:ext uri="{FF2B5EF4-FFF2-40B4-BE49-F238E27FC236}">
                <a16:creationId xmlns:a16="http://schemas.microsoft.com/office/drawing/2014/main" id="{9C08EED3-2B1C-E74D-1438-1D0916B9D7B6}"/>
              </a:ext>
            </a:extLst>
          </p:cNvPr>
          <p:cNvSpPr txBox="1"/>
          <p:nvPr/>
        </p:nvSpPr>
        <p:spPr>
          <a:xfrm>
            <a:off x="4538663" y="361506"/>
            <a:ext cx="4413951" cy="1200329"/>
          </a:xfrm>
          <a:prstGeom prst="rect">
            <a:avLst/>
          </a:prstGeom>
          <a:noFill/>
        </p:spPr>
        <p:txBody>
          <a:bodyPr wrap="square" rtlCol="0">
            <a:spAutoFit/>
          </a:bodyPr>
          <a:lstStyle/>
          <a:p>
            <a:r>
              <a:rPr lang="en-US" sz="3600" b="1" dirty="0">
                <a:solidFill>
                  <a:schemeClr val="tx2">
                    <a:lumMod val="10000"/>
                    <a:lumOff val="90000"/>
                  </a:schemeClr>
                </a:solidFill>
              </a:rPr>
              <a:t>Workplace Factors that Amplify Risk</a:t>
            </a:r>
            <a:endParaRPr lang="en-US" sz="3600" dirty="0">
              <a:solidFill>
                <a:schemeClr val="tx2">
                  <a:lumMod val="10000"/>
                  <a:lumOff val="90000"/>
                </a:schemeClr>
              </a:solidFill>
            </a:endParaRPr>
          </a:p>
        </p:txBody>
      </p:sp>
    </p:spTree>
    <p:extLst>
      <p:ext uri="{BB962C8B-B14F-4D97-AF65-F5344CB8AC3E}">
        <p14:creationId xmlns:p14="http://schemas.microsoft.com/office/powerpoint/2010/main" val="3686907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700+ Showing Empathy Stock Photos, Pictures &amp; Royalty-Free ...">
            <a:extLst>
              <a:ext uri="{FF2B5EF4-FFF2-40B4-BE49-F238E27FC236}">
                <a16:creationId xmlns:a16="http://schemas.microsoft.com/office/drawing/2014/main" id="{E7A0A6D1-8FD6-807E-0191-EBE4FFDEA1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224" y="1306446"/>
            <a:ext cx="8341032" cy="55606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oman listens as female counselor explains app on tablet The young adult woman listens carefully as the mid adult female therapist explains how to use the mobile app on the digital tablet. showing empathy stock pictures, royalty-free photos &amp; images">
            <a:extLst>
              <a:ext uri="{FF2B5EF4-FFF2-40B4-BE49-F238E27FC236}">
                <a16:creationId xmlns:a16="http://schemas.microsoft.com/office/drawing/2014/main" id="{BB482056-E3B0-616D-1A3C-E08C6EB23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9110" y="1306446"/>
            <a:ext cx="8341032" cy="55606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E58C5E7-E7B6-E54C-4C83-6C28F99FA745}"/>
              </a:ext>
            </a:extLst>
          </p:cNvPr>
          <p:cNvSpPr txBox="1"/>
          <p:nvPr/>
        </p:nvSpPr>
        <p:spPr>
          <a:xfrm>
            <a:off x="406401" y="106117"/>
            <a:ext cx="11785599" cy="1015663"/>
          </a:xfrm>
          <a:prstGeom prst="rect">
            <a:avLst/>
          </a:prstGeom>
          <a:noFill/>
        </p:spPr>
        <p:txBody>
          <a:bodyPr wrap="square" rtlCol="0">
            <a:spAutoFit/>
          </a:bodyPr>
          <a:lstStyle/>
          <a:p>
            <a:pPr lvl="0"/>
            <a:r>
              <a:rPr lang="en-US" sz="3200" b="1" dirty="0">
                <a:solidFill>
                  <a:srgbClr val="00B050"/>
                </a:solidFill>
              </a:rPr>
              <a:t>Individual Risk Factors</a:t>
            </a:r>
            <a:r>
              <a:rPr lang="en-US" sz="2400" b="1" dirty="0">
                <a:solidFill>
                  <a:srgbClr val="00B050"/>
                </a:solidFill>
              </a:rPr>
              <a:t>:	</a:t>
            </a:r>
            <a:r>
              <a:rPr lang="en-US" sz="2800" b="1" dirty="0"/>
              <a:t>High empathy	Personal history of trauma	Lack of coping strategies	Inadequate training or experience</a:t>
            </a:r>
            <a:r>
              <a:rPr lang="en-US" sz="2800" dirty="0"/>
              <a:t> </a:t>
            </a:r>
          </a:p>
        </p:txBody>
      </p:sp>
    </p:spTree>
    <p:extLst>
      <p:ext uri="{BB962C8B-B14F-4D97-AF65-F5344CB8AC3E}">
        <p14:creationId xmlns:p14="http://schemas.microsoft.com/office/powerpoint/2010/main" val="407095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usinessman stressed at work in modern office during sunset - young man resting head on table stock pictures, royalty-free photos &amp; images">
            <a:extLst>
              <a:ext uri="{FF2B5EF4-FFF2-40B4-BE49-F238E27FC236}">
                <a16:creationId xmlns:a16="http://schemas.microsoft.com/office/drawing/2014/main" id="{692C9067-EA67-9E88-2200-8EA3BA884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0159" y="0"/>
            <a:ext cx="6248400" cy="4165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ps. Lucy McBath, D-Ga., right, and Jahana Hayes, D-Conn., arrive for the House Education and Labor Subcommittee on Early Childhood, Elementary and...">
            <a:extLst>
              <a:ext uri="{FF2B5EF4-FFF2-40B4-BE49-F238E27FC236}">
                <a16:creationId xmlns:a16="http://schemas.microsoft.com/office/drawing/2014/main" id="{0EA2211A-66C0-E6E1-4918-6C7903C4A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503" y="1931780"/>
            <a:ext cx="7772400" cy="518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838BD2B-D40D-F4D2-36F0-A065D8C0D312}"/>
              </a:ext>
            </a:extLst>
          </p:cNvPr>
          <p:cNvSpPr txBox="1"/>
          <p:nvPr/>
        </p:nvSpPr>
        <p:spPr>
          <a:xfrm>
            <a:off x="525250" y="77281"/>
            <a:ext cx="5259571" cy="1877437"/>
          </a:xfrm>
          <a:prstGeom prst="rect">
            <a:avLst/>
          </a:prstGeom>
          <a:noFill/>
        </p:spPr>
        <p:txBody>
          <a:bodyPr wrap="square" rtlCol="0">
            <a:spAutoFit/>
          </a:bodyPr>
          <a:lstStyle/>
          <a:p>
            <a:r>
              <a:rPr lang="en-US" sz="3200" b="1" dirty="0">
                <a:solidFill>
                  <a:srgbClr val="7030A0"/>
                </a:solidFill>
                <a:latin typeface="Calibri" panose="020F0502020204030204" pitchFamily="34" charset="0"/>
                <a:cs typeface="Calibri" panose="020F0502020204030204" pitchFamily="34" charset="0"/>
              </a:rPr>
              <a:t>Burnout</a:t>
            </a:r>
            <a:r>
              <a:rPr lang="en-US" sz="2400" b="1" dirty="0">
                <a:solidFill>
                  <a:srgbClr val="7030A0"/>
                </a:solidFill>
                <a:latin typeface="Calibri" panose="020F0502020204030204" pitchFamily="34" charset="0"/>
                <a:cs typeface="Calibri" panose="020F0502020204030204" pitchFamily="34" charset="0"/>
              </a:rPr>
              <a:t> </a:t>
            </a:r>
            <a:r>
              <a:rPr lang="en-US" sz="2800" b="1" dirty="0">
                <a:solidFill>
                  <a:srgbClr val="7030A0"/>
                </a:solidFill>
              </a:rPr>
              <a:t>is the result of heavy workload.  Exhausted, but feel needed. Feel ineffective and depleted</a:t>
            </a:r>
            <a:r>
              <a:rPr lang="en-US" sz="2800" dirty="0"/>
              <a:t>. </a:t>
            </a:r>
          </a:p>
        </p:txBody>
      </p:sp>
      <p:sp>
        <p:nvSpPr>
          <p:cNvPr id="3" name="TextBox 2">
            <a:extLst>
              <a:ext uri="{FF2B5EF4-FFF2-40B4-BE49-F238E27FC236}">
                <a16:creationId xmlns:a16="http://schemas.microsoft.com/office/drawing/2014/main" id="{A577AAC8-0BF2-0462-3785-8F88ED37B1F5}"/>
              </a:ext>
            </a:extLst>
          </p:cNvPr>
          <p:cNvSpPr txBox="1"/>
          <p:nvPr/>
        </p:nvSpPr>
        <p:spPr>
          <a:xfrm>
            <a:off x="7166344" y="4335721"/>
            <a:ext cx="4828954" cy="2308324"/>
          </a:xfrm>
          <a:prstGeom prst="rect">
            <a:avLst/>
          </a:prstGeom>
          <a:noFill/>
        </p:spPr>
        <p:txBody>
          <a:bodyPr wrap="square" rtlCol="0">
            <a:spAutoFit/>
          </a:bodyPr>
          <a:lstStyle/>
          <a:p>
            <a:r>
              <a:rPr lang="en-US" sz="3200" b="1" dirty="0">
                <a:solidFill>
                  <a:srgbClr val="C00000"/>
                </a:solidFill>
                <a:latin typeface="Calibri" panose="020F0502020204030204" pitchFamily="34" charset="0"/>
                <a:cs typeface="Calibri" panose="020F0502020204030204" pitchFamily="34" charset="0"/>
              </a:rPr>
              <a:t>Secondary trauma </a:t>
            </a:r>
            <a:r>
              <a:rPr lang="en-US" sz="2800" b="1" dirty="0">
                <a:solidFill>
                  <a:srgbClr val="C00000"/>
                </a:solidFill>
              </a:rPr>
              <a:t>is result of exposure to traumatic material. Feel unsafe and your view of the world shifts to paranoia. </a:t>
            </a:r>
          </a:p>
        </p:txBody>
      </p:sp>
    </p:spTree>
    <p:extLst>
      <p:ext uri="{BB962C8B-B14F-4D97-AF65-F5344CB8AC3E}">
        <p14:creationId xmlns:p14="http://schemas.microsoft.com/office/powerpoint/2010/main" val="1200986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57F0420-44DB-3ADE-DD17-5ACAE3B03A08}"/>
              </a:ext>
            </a:extLst>
          </p:cNvPr>
          <p:cNvPicPr>
            <a:picLocks noChangeAspect="1"/>
          </p:cNvPicPr>
          <p:nvPr/>
        </p:nvPicPr>
        <p:blipFill>
          <a:blip r:embed="rId2"/>
          <a:srcRect t="20524" b="26774"/>
          <a:stretch>
            <a:fillRect/>
          </a:stretch>
        </p:blipFill>
        <p:spPr>
          <a:xfrm>
            <a:off x="457200" y="457200"/>
            <a:ext cx="11277600" cy="5943600"/>
          </a:xfrm>
          <a:prstGeom prst="rect">
            <a:avLst/>
          </a:prstGeom>
        </p:spPr>
      </p:pic>
      <p:sp>
        <p:nvSpPr>
          <p:cNvPr id="4" name="TextBox 3">
            <a:extLst>
              <a:ext uri="{FF2B5EF4-FFF2-40B4-BE49-F238E27FC236}">
                <a16:creationId xmlns:a16="http://schemas.microsoft.com/office/drawing/2014/main" id="{AF866ECD-1ABE-4823-1C17-6D1BB214C6A8}"/>
              </a:ext>
            </a:extLst>
          </p:cNvPr>
          <p:cNvSpPr txBox="1"/>
          <p:nvPr/>
        </p:nvSpPr>
        <p:spPr>
          <a:xfrm>
            <a:off x="1187221" y="27718"/>
            <a:ext cx="9700519" cy="523220"/>
          </a:xfrm>
          <a:prstGeom prst="rect">
            <a:avLst/>
          </a:prstGeom>
          <a:noFill/>
        </p:spPr>
        <p:txBody>
          <a:bodyPr wrap="square" rtlCol="0">
            <a:spAutoFit/>
          </a:bodyPr>
          <a:lstStyle/>
          <a:p>
            <a:r>
              <a:rPr lang="en-US" sz="2800" dirty="0">
                <a:solidFill>
                  <a:srgbClr val="FFFF00"/>
                </a:solidFill>
              </a:rPr>
              <a:t>Impact of unrelenting cortisol production: frightened to erratic</a:t>
            </a:r>
          </a:p>
        </p:txBody>
      </p:sp>
      <p:sp>
        <p:nvSpPr>
          <p:cNvPr id="5" name="TextBox 4">
            <a:extLst>
              <a:ext uri="{FF2B5EF4-FFF2-40B4-BE49-F238E27FC236}">
                <a16:creationId xmlns:a16="http://schemas.microsoft.com/office/drawing/2014/main" id="{0168444D-9EA8-3ACA-F9BC-9BDBFBC823A1}"/>
              </a:ext>
            </a:extLst>
          </p:cNvPr>
          <p:cNvSpPr txBox="1"/>
          <p:nvPr/>
        </p:nvSpPr>
        <p:spPr>
          <a:xfrm>
            <a:off x="616688" y="6361643"/>
            <a:ext cx="11118112" cy="523220"/>
          </a:xfrm>
          <a:prstGeom prst="rect">
            <a:avLst/>
          </a:prstGeom>
          <a:noFill/>
        </p:spPr>
        <p:txBody>
          <a:bodyPr wrap="square" rtlCol="0">
            <a:spAutoFit/>
          </a:bodyPr>
          <a:lstStyle/>
          <a:p>
            <a:r>
              <a:rPr lang="en-US" sz="2800" dirty="0">
                <a:solidFill>
                  <a:srgbClr val="D883FF"/>
                </a:solidFill>
              </a:rPr>
              <a:t>Sympathetic nervous system = accelerator.  Parasympathetic = brakes</a:t>
            </a:r>
          </a:p>
        </p:txBody>
      </p:sp>
    </p:spTree>
    <p:extLst>
      <p:ext uri="{BB962C8B-B14F-4D97-AF65-F5344CB8AC3E}">
        <p14:creationId xmlns:p14="http://schemas.microsoft.com/office/powerpoint/2010/main" val="3048780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 Woman Is Crying In Courtroom Background, Woman, Crying ...">
            <a:extLst>
              <a:ext uri="{FF2B5EF4-FFF2-40B4-BE49-F238E27FC236}">
                <a16:creationId xmlns:a16="http://schemas.microsoft.com/office/drawing/2014/main" id="{76F9BDA4-0924-77AE-F52C-A4B70B629E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853"/>
            <a:ext cx="12542888" cy="69009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8F6C30B-57C1-C90B-C414-805BD6072AC8}"/>
              </a:ext>
            </a:extLst>
          </p:cNvPr>
          <p:cNvSpPr txBox="1"/>
          <p:nvPr/>
        </p:nvSpPr>
        <p:spPr>
          <a:xfrm>
            <a:off x="341944" y="3923071"/>
            <a:ext cx="5279922" cy="954107"/>
          </a:xfrm>
          <a:prstGeom prst="rect">
            <a:avLst/>
          </a:prstGeom>
          <a:noFill/>
        </p:spPr>
        <p:txBody>
          <a:bodyPr wrap="square" rtlCol="0">
            <a:spAutoFit/>
          </a:bodyPr>
          <a:lstStyle/>
          <a:p>
            <a:r>
              <a:rPr lang="en-US" sz="2400" i="1" dirty="0" err="1">
                <a:solidFill>
                  <a:schemeClr val="accent2">
                    <a:lumMod val="40000"/>
                    <a:lumOff val="60000"/>
                  </a:schemeClr>
                </a:solidFill>
              </a:rPr>
              <a:t>Zagi</a:t>
            </a:r>
            <a:endParaRPr lang="en-US" sz="2400" i="1" dirty="0">
              <a:solidFill>
                <a:schemeClr val="accent2">
                  <a:lumMod val="40000"/>
                  <a:lumOff val="60000"/>
                </a:schemeClr>
              </a:solidFill>
            </a:endParaRPr>
          </a:p>
          <a:p>
            <a:r>
              <a:rPr lang="en-US" sz="3200" i="1" dirty="0" err="1">
                <a:solidFill>
                  <a:schemeClr val="accent2">
                    <a:lumMod val="40000"/>
                    <a:lumOff val="60000"/>
                  </a:schemeClr>
                </a:solidFill>
              </a:rPr>
              <a:t>Kozarov</a:t>
            </a:r>
            <a:r>
              <a:rPr lang="en-US" sz="3200" i="1" dirty="0">
                <a:solidFill>
                  <a:schemeClr val="accent2">
                    <a:lumMod val="40000"/>
                    <a:lumOff val="60000"/>
                  </a:schemeClr>
                </a:solidFill>
              </a:rPr>
              <a:t> v. Victoria</a:t>
            </a:r>
            <a:r>
              <a:rPr lang="en-US" sz="3200" dirty="0">
                <a:solidFill>
                  <a:schemeClr val="accent2">
                    <a:lumMod val="40000"/>
                    <a:lumOff val="60000"/>
                  </a:schemeClr>
                </a:solidFill>
              </a:rPr>
              <a:t> </a:t>
            </a:r>
          </a:p>
        </p:txBody>
      </p:sp>
      <p:sp>
        <p:nvSpPr>
          <p:cNvPr id="10" name="TextBox 9">
            <a:extLst>
              <a:ext uri="{FF2B5EF4-FFF2-40B4-BE49-F238E27FC236}">
                <a16:creationId xmlns:a16="http://schemas.microsoft.com/office/drawing/2014/main" id="{59B2B5B2-923B-3ED8-DFBC-605EAF06E61D}"/>
              </a:ext>
            </a:extLst>
          </p:cNvPr>
          <p:cNvSpPr txBox="1"/>
          <p:nvPr/>
        </p:nvSpPr>
        <p:spPr>
          <a:xfrm>
            <a:off x="4508500" y="5155133"/>
            <a:ext cx="7683500" cy="1200329"/>
          </a:xfrm>
          <a:prstGeom prst="rect">
            <a:avLst/>
          </a:prstGeom>
          <a:noFill/>
        </p:spPr>
        <p:txBody>
          <a:bodyPr wrap="square">
            <a:spAutoFit/>
          </a:bodyPr>
          <a:lstStyle/>
          <a:p>
            <a:pPr marL="0" marR="0">
              <a:buNone/>
            </a:pPr>
            <a:r>
              <a:rPr lang="en-US" sz="2400" dirty="0">
                <a:solidFill>
                  <a:schemeClr val="accent2">
                    <a:lumMod val="20000"/>
                    <a:lumOff val="80000"/>
                  </a:schemeClr>
                </a:solidFill>
                <a:latin typeface="Times New Roman" panose="02020603050405020304" pitchFamily="18" charset="0"/>
                <a:ea typeface="Times New Roman" panose="02020603050405020304" pitchFamily="18" charset="0"/>
              </a:rPr>
              <a:t>E</a:t>
            </a:r>
            <a:r>
              <a:rPr lang="en-US" sz="2400" dirty="0">
                <a:solidFill>
                  <a:schemeClr val="accent2">
                    <a:lumMod val="20000"/>
                    <a:lumOff val="80000"/>
                  </a:schemeClr>
                </a:solidFill>
                <a:effectLst/>
                <a:latin typeface="Times New Roman" panose="02020603050405020304" pitchFamily="18" charset="0"/>
                <a:ea typeface="Times New Roman" panose="02020603050405020304" pitchFamily="18" charset="0"/>
              </a:rPr>
              <a:t>mployer was negligent for failing to take proactive and reasonable measures to prevent harm, despite being aware of the risks.</a:t>
            </a:r>
          </a:p>
        </p:txBody>
      </p:sp>
    </p:spTree>
    <p:extLst>
      <p:ext uri="{BB962C8B-B14F-4D97-AF65-F5344CB8AC3E}">
        <p14:creationId xmlns:p14="http://schemas.microsoft.com/office/powerpoint/2010/main" val="1532503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594FB-A33E-C331-899E-52CD40F67D7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835DAAC-C36D-8544-B4C0-E2B5FD93DFEF}"/>
              </a:ext>
            </a:extLst>
          </p:cNvPr>
          <p:cNvSpPr txBox="1"/>
          <p:nvPr/>
        </p:nvSpPr>
        <p:spPr>
          <a:xfrm>
            <a:off x="341944" y="3923071"/>
            <a:ext cx="5279922" cy="954107"/>
          </a:xfrm>
          <a:prstGeom prst="rect">
            <a:avLst/>
          </a:prstGeom>
          <a:noFill/>
        </p:spPr>
        <p:txBody>
          <a:bodyPr wrap="square" rtlCol="0">
            <a:spAutoFit/>
          </a:bodyPr>
          <a:lstStyle/>
          <a:p>
            <a:r>
              <a:rPr lang="en-US" sz="2400" i="1" dirty="0" err="1">
                <a:solidFill>
                  <a:schemeClr val="accent2">
                    <a:lumMod val="40000"/>
                    <a:lumOff val="60000"/>
                  </a:schemeClr>
                </a:solidFill>
              </a:rPr>
              <a:t>Zagi</a:t>
            </a:r>
            <a:endParaRPr lang="en-US" sz="2400" i="1" dirty="0">
              <a:solidFill>
                <a:schemeClr val="accent2">
                  <a:lumMod val="40000"/>
                  <a:lumOff val="60000"/>
                </a:schemeClr>
              </a:solidFill>
            </a:endParaRPr>
          </a:p>
          <a:p>
            <a:r>
              <a:rPr lang="en-US" sz="3200" i="1" dirty="0" err="1">
                <a:solidFill>
                  <a:schemeClr val="accent2">
                    <a:lumMod val="40000"/>
                    <a:lumOff val="60000"/>
                  </a:schemeClr>
                </a:solidFill>
              </a:rPr>
              <a:t>Kozarov</a:t>
            </a:r>
            <a:r>
              <a:rPr lang="en-US" sz="3200" i="1" dirty="0">
                <a:solidFill>
                  <a:schemeClr val="accent2">
                    <a:lumMod val="40000"/>
                    <a:lumOff val="60000"/>
                  </a:schemeClr>
                </a:solidFill>
              </a:rPr>
              <a:t> v. Victoria</a:t>
            </a:r>
            <a:r>
              <a:rPr lang="en-US" sz="3200" dirty="0">
                <a:solidFill>
                  <a:schemeClr val="accent2">
                    <a:lumMod val="40000"/>
                    <a:lumOff val="60000"/>
                  </a:schemeClr>
                </a:solidFill>
              </a:rPr>
              <a:t> </a:t>
            </a:r>
          </a:p>
        </p:txBody>
      </p:sp>
      <p:sp>
        <p:nvSpPr>
          <p:cNvPr id="10" name="TextBox 9">
            <a:extLst>
              <a:ext uri="{FF2B5EF4-FFF2-40B4-BE49-F238E27FC236}">
                <a16:creationId xmlns:a16="http://schemas.microsoft.com/office/drawing/2014/main" id="{3F5ECF47-3960-DE6A-429E-3ADB43C150F3}"/>
              </a:ext>
            </a:extLst>
          </p:cNvPr>
          <p:cNvSpPr txBox="1"/>
          <p:nvPr/>
        </p:nvSpPr>
        <p:spPr>
          <a:xfrm>
            <a:off x="4508500" y="5155133"/>
            <a:ext cx="7683500" cy="1200329"/>
          </a:xfrm>
          <a:prstGeom prst="rect">
            <a:avLst/>
          </a:prstGeom>
          <a:noFill/>
        </p:spPr>
        <p:txBody>
          <a:bodyPr wrap="square">
            <a:spAutoFit/>
          </a:bodyPr>
          <a:lstStyle/>
          <a:p>
            <a:pPr marL="0" marR="0">
              <a:buNone/>
            </a:pPr>
            <a:r>
              <a:rPr lang="en-US" sz="2400" dirty="0">
                <a:solidFill>
                  <a:schemeClr val="accent2">
                    <a:lumMod val="20000"/>
                    <a:lumOff val="80000"/>
                  </a:schemeClr>
                </a:solidFill>
                <a:latin typeface="Times New Roman" panose="02020603050405020304" pitchFamily="18" charset="0"/>
                <a:ea typeface="Times New Roman" panose="02020603050405020304" pitchFamily="18" charset="0"/>
              </a:rPr>
              <a:t>E</a:t>
            </a:r>
            <a:r>
              <a:rPr lang="en-US" sz="2400" dirty="0">
                <a:solidFill>
                  <a:schemeClr val="accent2">
                    <a:lumMod val="20000"/>
                    <a:lumOff val="80000"/>
                  </a:schemeClr>
                </a:solidFill>
                <a:effectLst/>
                <a:latin typeface="Times New Roman" panose="02020603050405020304" pitchFamily="18" charset="0"/>
                <a:ea typeface="Times New Roman" panose="02020603050405020304" pitchFamily="18" charset="0"/>
              </a:rPr>
              <a:t>mployer was negligent for failing to take proactive and reasonable measures to prevent harm, despite being aware of the risks.</a:t>
            </a:r>
          </a:p>
        </p:txBody>
      </p:sp>
      <p:pic>
        <p:nvPicPr>
          <p:cNvPr id="4104" name="Picture 8" descr="Woman with long dark hair wearing a green coat">
            <a:extLst>
              <a:ext uri="{FF2B5EF4-FFF2-40B4-BE49-F238E27FC236}">
                <a16:creationId xmlns:a16="http://schemas.microsoft.com/office/drawing/2014/main" id="{09F3F2EE-4AAF-2931-C3D2-420322C21A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86" y="0"/>
            <a:ext cx="12776774" cy="71887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D4662F9-1D4C-9EC0-5F0D-746E2A1DED8D}"/>
              </a:ext>
            </a:extLst>
          </p:cNvPr>
          <p:cNvSpPr txBox="1"/>
          <p:nvPr/>
        </p:nvSpPr>
        <p:spPr>
          <a:xfrm>
            <a:off x="10190517" y="1039939"/>
            <a:ext cx="1220334" cy="830997"/>
          </a:xfrm>
          <a:prstGeom prst="rect">
            <a:avLst/>
          </a:prstGeom>
          <a:noFill/>
        </p:spPr>
        <p:txBody>
          <a:bodyPr wrap="none" rtlCol="0">
            <a:spAutoFit/>
          </a:bodyPr>
          <a:lstStyle/>
          <a:p>
            <a:r>
              <a:rPr lang="en-US" sz="2400" dirty="0" err="1">
                <a:solidFill>
                  <a:schemeClr val="bg1"/>
                </a:solidFill>
              </a:rPr>
              <a:t>Zagi</a:t>
            </a:r>
            <a:r>
              <a:rPr lang="en-US" sz="2400" dirty="0">
                <a:solidFill>
                  <a:schemeClr val="bg1"/>
                </a:solidFill>
              </a:rPr>
              <a:t> </a:t>
            </a:r>
          </a:p>
          <a:p>
            <a:r>
              <a:rPr lang="en-US" sz="2400" dirty="0" err="1">
                <a:solidFill>
                  <a:schemeClr val="bg1"/>
                </a:solidFill>
              </a:rPr>
              <a:t>Kozarov</a:t>
            </a:r>
            <a:endParaRPr lang="en-US" sz="2400" dirty="0">
              <a:solidFill>
                <a:schemeClr val="bg1"/>
              </a:solidFill>
            </a:endParaRPr>
          </a:p>
        </p:txBody>
      </p:sp>
      <p:sp>
        <p:nvSpPr>
          <p:cNvPr id="2" name="TextBox 1">
            <a:extLst>
              <a:ext uri="{FF2B5EF4-FFF2-40B4-BE49-F238E27FC236}">
                <a16:creationId xmlns:a16="http://schemas.microsoft.com/office/drawing/2014/main" id="{4D16C186-5359-D35C-901F-C3C47F0AA561}"/>
              </a:ext>
            </a:extLst>
          </p:cNvPr>
          <p:cNvSpPr txBox="1"/>
          <p:nvPr/>
        </p:nvSpPr>
        <p:spPr>
          <a:xfrm flipH="1">
            <a:off x="341944" y="261486"/>
            <a:ext cx="4166556" cy="5262979"/>
          </a:xfrm>
          <a:prstGeom prst="rect">
            <a:avLst/>
          </a:prstGeom>
          <a:noFill/>
        </p:spPr>
        <p:txBody>
          <a:bodyPr wrap="square" rtlCol="0">
            <a:spAutoFit/>
          </a:bodyPr>
          <a:lstStyle/>
          <a:p>
            <a:r>
              <a:rPr lang="en-US" sz="2400" i="1" dirty="0" err="1">
                <a:solidFill>
                  <a:schemeClr val="bg1"/>
                </a:solidFill>
                <a:latin typeface="Aptos" panose="020B0004020202020204" pitchFamily="34" charset="0"/>
                <a:ea typeface="Aptos" panose="020B0004020202020204" pitchFamily="34" charset="0"/>
                <a:cs typeface="Times New Roman" panose="02020603050405020304" pitchFamily="18" charset="0"/>
              </a:rPr>
              <a:t>Kozarov</a:t>
            </a:r>
            <a:r>
              <a:rPr lang="en-US" sz="2400" i="1" dirty="0">
                <a:solidFill>
                  <a:schemeClr val="bg1"/>
                </a:solidFill>
                <a:latin typeface="Aptos" panose="020B0004020202020204" pitchFamily="34" charset="0"/>
                <a:ea typeface="Aptos" panose="020B0004020202020204" pitchFamily="34" charset="0"/>
                <a:cs typeface="Times New Roman" panose="02020603050405020304" pitchFamily="18" charset="0"/>
              </a:rPr>
              <a:t> v. Victoria</a:t>
            </a:r>
            <a:r>
              <a:rPr lang="en-US" sz="2400" dirty="0">
                <a:solidFill>
                  <a:schemeClr val="bg1"/>
                </a:solidFill>
                <a:latin typeface="Aptos" panose="020B0004020202020204" pitchFamily="34" charset="0"/>
                <a:ea typeface="Aptos" panose="020B0004020202020204" pitchFamily="34" charset="0"/>
                <a:cs typeface="Times New Roman" panose="02020603050405020304" pitchFamily="18" charset="0"/>
              </a:rPr>
              <a:t> </a:t>
            </a:r>
          </a:p>
          <a:p>
            <a:r>
              <a:rPr lang="en-US" sz="2400" dirty="0" err="1">
                <a:solidFill>
                  <a:schemeClr val="bg1"/>
                </a:solidFill>
                <a:latin typeface="Aptos" panose="020B0004020202020204" pitchFamily="34" charset="0"/>
                <a:ea typeface="Aptos" panose="020B0004020202020204" pitchFamily="34" charset="0"/>
                <a:cs typeface="Times New Roman" panose="02020603050405020304" pitchFamily="18" charset="0"/>
              </a:rPr>
              <a:t>Zagi</a:t>
            </a:r>
            <a:r>
              <a:rPr lang="en-US" sz="2400" dirty="0">
                <a:solidFill>
                  <a:schemeClr val="bg1"/>
                </a:solidFill>
                <a:latin typeface="Aptos" panose="020B0004020202020204" pitchFamily="34" charset="0"/>
                <a:ea typeface="Aptos" panose="020B0004020202020204" pitchFamily="34" charset="0"/>
                <a:cs typeface="Times New Roman" panose="02020603050405020304" pitchFamily="18" charset="0"/>
              </a:rPr>
              <a:t> </a:t>
            </a:r>
            <a:r>
              <a:rPr lang="en-US" sz="2400" dirty="0" err="1">
                <a:solidFill>
                  <a:schemeClr val="bg1"/>
                </a:solidFill>
                <a:latin typeface="Aptos" panose="020B0004020202020204" pitchFamily="34" charset="0"/>
                <a:ea typeface="Aptos" panose="020B0004020202020204" pitchFamily="34" charset="0"/>
                <a:cs typeface="Times New Roman" panose="02020603050405020304" pitchFamily="18" charset="0"/>
              </a:rPr>
              <a:t>Kozarov</a:t>
            </a:r>
            <a:r>
              <a:rPr lang="en-US" sz="2400" dirty="0">
                <a:solidFill>
                  <a:schemeClr val="bg1"/>
                </a:solidFill>
                <a:latin typeface="Aptos" panose="020B0004020202020204" pitchFamily="34" charset="0"/>
                <a:ea typeface="Aptos" panose="020B0004020202020204" pitchFamily="34" charset="0"/>
                <a:cs typeface="Times New Roman" panose="02020603050405020304" pitchFamily="18" charset="0"/>
              </a:rPr>
              <a:t> was an attorney who prosecuted sexual abuse cases. Court ruled it’s the e</a:t>
            </a:r>
            <a:r>
              <a:rPr lang="en-US" sz="2400" dirty="0">
                <a:solidFill>
                  <a:schemeClr val="bg1"/>
                </a:solidFill>
              </a:rPr>
              <a:t>mployer's duty of care to protect employees from psychological harm in the workplace. It was determined her employer was negligent for failing to take proactive and reasonable measures to prevent that harm, despite being aware of the risks.</a:t>
            </a:r>
          </a:p>
          <a:p>
            <a:r>
              <a:rPr lang="en-US" sz="2400" dirty="0">
                <a:solidFill>
                  <a:schemeClr val="bg1"/>
                </a:solidFill>
              </a:rPr>
              <a:t>Awarded $435,000</a:t>
            </a:r>
          </a:p>
        </p:txBody>
      </p:sp>
    </p:spTree>
    <p:extLst>
      <p:ext uri="{BB962C8B-B14F-4D97-AF65-F5344CB8AC3E}">
        <p14:creationId xmlns:p14="http://schemas.microsoft.com/office/powerpoint/2010/main" val="6199568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550</TotalTime>
  <Words>606</Words>
  <Application>Microsoft Office PowerPoint</Application>
  <PresentationFormat>Widescreen</PresentationFormat>
  <Paragraphs>99</Paragraphs>
  <Slides>25</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Apple Chancery</vt:lpstr>
      <vt:lpstr>Aptos</vt:lpstr>
      <vt:lpstr>Aptos Display</vt:lpstr>
      <vt:lpstr>Arial</vt:lpstr>
      <vt:lpstr>Calibri</vt:lpstr>
      <vt:lpstr>Hadassah Friedlaender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W</dc:creator>
  <cp:lastModifiedBy>Ryan D. Palmer</cp:lastModifiedBy>
  <cp:revision>22</cp:revision>
  <cp:lastPrinted>2025-09-01T19:52:16Z</cp:lastPrinted>
  <dcterms:created xsi:type="dcterms:W3CDTF">2025-08-30T03:10:34Z</dcterms:created>
  <dcterms:modified xsi:type="dcterms:W3CDTF">2025-09-07T18:58:11Z</dcterms:modified>
</cp:coreProperties>
</file>